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0" r:id="rId1"/>
  </p:sldMasterIdLst>
  <p:notesMasterIdLst>
    <p:notesMasterId r:id="rId13"/>
  </p:notesMasterIdLst>
  <p:sldIdLst>
    <p:sldId id="256" r:id="rId2"/>
    <p:sldId id="259" r:id="rId3"/>
    <p:sldId id="260" r:id="rId4"/>
    <p:sldId id="296" r:id="rId5"/>
    <p:sldId id="268" r:id="rId6"/>
    <p:sldId id="297" r:id="rId7"/>
    <p:sldId id="298" r:id="rId8"/>
    <p:sldId id="299" r:id="rId9"/>
    <p:sldId id="300" r:id="rId10"/>
    <p:sldId id="271" r:id="rId11"/>
    <p:sldId id="278"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7AD716E-9D31-409B-A793-BA403A734A93}">
  <a:tblStyle styleId="{57AD716E-9D31-409B-A793-BA403A734A9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69" autoAdjust="0"/>
    <p:restoredTop sz="96328" autoAdjust="0"/>
  </p:normalViewPr>
  <p:slideViewPr>
    <p:cSldViewPr snapToGrid="0">
      <p:cViewPr varScale="1">
        <p:scale>
          <a:sx n="155" d="100"/>
          <a:sy n="155" d="100"/>
        </p:scale>
        <p:origin x="558" y="14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4" d="100"/>
          <a:sy n="84" d="100"/>
        </p:scale>
        <p:origin x="391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sv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6c52a2e8d8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6c52a2e8d8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Good day everyone! My name is Neil Angelo Martinez and I’m here to present to you my data analysis project: NYPD Arrest 2022 from Q1 to Q3</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6c4305b01e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6c4305b01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Just a little something about me. I’m an aspiring data analyst excited to bring my passion and dedication to the field. I just finished the Core Track of Data Analytics at Refocus digital academy: the Top data analytics boot camp in the Philippines right now.</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g6c4305b01e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9" name="Google Shape;569;g6c4305b0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5"/>
        <p:cNvGrpSpPr/>
        <p:nvPr/>
      </p:nvGrpSpPr>
      <p:grpSpPr>
        <a:xfrm>
          <a:off x="0" y="0"/>
          <a:ext cx="0" cy="0"/>
          <a:chOff x="0" y="0"/>
          <a:chExt cx="0" cy="0"/>
        </a:xfrm>
      </p:grpSpPr>
      <p:sp>
        <p:nvSpPr>
          <p:cNvPr id="1076" name="Google Shape;1076;g70d13569c7_2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7" name="Google Shape;1077;g70d13569c7_2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9"/>
        <p:cNvGrpSpPr/>
        <p:nvPr/>
      </p:nvGrpSpPr>
      <p:grpSpPr>
        <a:xfrm>
          <a:off x="0" y="0"/>
          <a:ext cx="0" cy="0"/>
          <a:chOff x="0" y="0"/>
          <a:chExt cx="0" cy="0"/>
        </a:xfrm>
      </p:grpSpPr>
      <p:sp>
        <p:nvSpPr>
          <p:cNvPr id="1130" name="Google Shape;1130;g72c4329eae_4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1" name="Google Shape;1131;g72c4329eae_4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7"/>
        <p:cNvGrpSpPr/>
        <p:nvPr/>
      </p:nvGrpSpPr>
      <p:grpSpPr>
        <a:xfrm>
          <a:off x="0" y="0"/>
          <a:ext cx="0" cy="0"/>
          <a:chOff x="0" y="0"/>
          <a:chExt cx="0" cy="0"/>
        </a:xfrm>
      </p:grpSpPr>
      <p:sp>
        <p:nvSpPr>
          <p:cNvPr id="1358" name="Google Shape;1358;g6c52a2e8d8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9" name="Google Shape;1359;g6c52a2e8d8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That’s everything, I hope you liked the presentation. You can check out my portfolio website to see my other projects. I also have Medium where I write my blogs. Reach out to me via email if you have any concerns. Thank you and have a good day!</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a:off x="8263682" y="-434366"/>
            <a:ext cx="188886" cy="1181531"/>
            <a:chOff x="2877432" y="975334"/>
            <a:chExt cx="188886" cy="1181531"/>
          </a:xfrm>
        </p:grpSpPr>
        <p:sp>
          <p:nvSpPr>
            <p:cNvPr id="18" name="Google Shape;18;p2"/>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 name="Google Shape;22;p2"/>
          <p:cNvGrpSpPr/>
          <p:nvPr/>
        </p:nvGrpSpPr>
        <p:grpSpPr>
          <a:xfrm>
            <a:off x="3090746" y="-533657"/>
            <a:ext cx="98059" cy="1147596"/>
            <a:chOff x="3347921" y="16006"/>
            <a:chExt cx="98059" cy="1147596"/>
          </a:xfrm>
        </p:grpSpPr>
        <p:sp>
          <p:nvSpPr>
            <p:cNvPr id="23" name="Google Shape;23;p2"/>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a:off x="4892771" y="-340112"/>
            <a:ext cx="121172" cy="760495"/>
            <a:chOff x="5245196" y="3136513"/>
            <a:chExt cx="121172" cy="760495"/>
          </a:xfrm>
        </p:grpSpPr>
        <p:sp>
          <p:nvSpPr>
            <p:cNvPr id="26" name="Google Shape;26;p2"/>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28;p2"/>
          <p:cNvGrpSpPr/>
          <p:nvPr/>
        </p:nvGrpSpPr>
        <p:grpSpPr>
          <a:xfrm>
            <a:off x="250617" y="2402301"/>
            <a:ext cx="188650" cy="2468354"/>
            <a:chOff x="250617" y="2402301"/>
            <a:chExt cx="188650" cy="2468354"/>
          </a:xfrm>
        </p:grpSpPr>
        <p:sp>
          <p:nvSpPr>
            <p:cNvPr id="29" name="Google Shape;29;p2"/>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8935726" y="10"/>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2"/>
          <p:cNvGrpSpPr/>
          <p:nvPr/>
        </p:nvGrpSpPr>
        <p:grpSpPr>
          <a:xfrm>
            <a:off x="2038689" y="173907"/>
            <a:ext cx="57599" cy="831799"/>
            <a:chOff x="2038689" y="173907"/>
            <a:chExt cx="57599" cy="831799"/>
          </a:xfrm>
        </p:grpSpPr>
        <p:sp>
          <p:nvSpPr>
            <p:cNvPr id="36" name="Google Shape;36;p2"/>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2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9"/>
        <p:cNvGrpSpPr/>
        <p:nvPr/>
      </p:nvGrpSpPr>
      <p:grpSpPr>
        <a:xfrm>
          <a:off x="0" y="0"/>
          <a:ext cx="0" cy="0"/>
          <a:chOff x="0" y="0"/>
          <a:chExt cx="0" cy="0"/>
        </a:xfrm>
      </p:grpSpPr>
      <p:sp>
        <p:nvSpPr>
          <p:cNvPr id="60" name="Google Shape;60;p4"/>
          <p:cNvSpPr txBox="1">
            <a:spLocks noGrp="1"/>
          </p:cNvSpPr>
          <p:nvPr>
            <p:ph type="body" idx="1"/>
          </p:nvPr>
        </p:nvSpPr>
        <p:spPr>
          <a:xfrm>
            <a:off x="618825" y="1679175"/>
            <a:ext cx="3534300" cy="20901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61" name="Google Shape;61;p4"/>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62" name="Google Shape;62;p4"/>
          <p:cNvSpPr/>
          <p:nvPr/>
        </p:nvSpPr>
        <p:spPr>
          <a:xfrm>
            <a:off x="720000" y="4690125"/>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4"/>
          <p:cNvSpPr/>
          <p:nvPr/>
        </p:nvSpPr>
        <p:spPr>
          <a:xfrm>
            <a:off x="2058475" y="41522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1432075" y="4296400"/>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2194725" y="44747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1585475" y="469551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 name="Google Shape;67;p4"/>
          <p:cNvGrpSpPr/>
          <p:nvPr/>
        </p:nvGrpSpPr>
        <p:grpSpPr>
          <a:xfrm>
            <a:off x="8148521" y="3004593"/>
            <a:ext cx="98059" cy="1147596"/>
            <a:chOff x="3347921" y="16006"/>
            <a:chExt cx="98059" cy="1147596"/>
          </a:xfrm>
        </p:grpSpPr>
        <p:sp>
          <p:nvSpPr>
            <p:cNvPr id="68" name="Google Shape;68;p4"/>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4"/>
          <p:cNvGrpSpPr/>
          <p:nvPr/>
        </p:nvGrpSpPr>
        <p:grpSpPr>
          <a:xfrm>
            <a:off x="281421" y="3769263"/>
            <a:ext cx="121172" cy="760495"/>
            <a:chOff x="5245196" y="3136513"/>
            <a:chExt cx="121172" cy="760495"/>
          </a:xfrm>
        </p:grpSpPr>
        <p:sp>
          <p:nvSpPr>
            <p:cNvPr id="71" name="Google Shape;71;p4"/>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4"/>
          <p:cNvGrpSpPr/>
          <p:nvPr/>
        </p:nvGrpSpPr>
        <p:grpSpPr>
          <a:xfrm>
            <a:off x="8534739" y="4069632"/>
            <a:ext cx="57599" cy="831799"/>
            <a:chOff x="2038689" y="173907"/>
            <a:chExt cx="57599" cy="831799"/>
          </a:xfrm>
        </p:grpSpPr>
        <p:sp>
          <p:nvSpPr>
            <p:cNvPr id="74" name="Google Shape;74;p4"/>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 name="Google Shape;76;p4"/>
          <p:cNvSpPr/>
          <p:nvPr/>
        </p:nvSpPr>
        <p:spPr>
          <a:xfrm>
            <a:off x="7686100" y="45688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8868125" y="3769263"/>
            <a:ext cx="155925" cy="156375"/>
          </a:xfrm>
          <a:custGeom>
            <a:avLst/>
            <a:gdLst/>
            <a:ahLst/>
            <a:cxnLst/>
            <a:rect l="l" t="t" r="r" b="b"/>
            <a:pathLst>
              <a:path w="6237" h="6255" extrusionOk="0">
                <a:moveTo>
                  <a:pt x="0" y="0"/>
                </a:moveTo>
                <a:lnTo>
                  <a:pt x="0" y="6255"/>
                </a:lnTo>
                <a:lnTo>
                  <a:pt x="6236" y="6255"/>
                </a:lnTo>
                <a:lnTo>
                  <a:pt x="62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8"/>
        <p:cNvGrpSpPr/>
        <p:nvPr/>
      </p:nvGrpSpPr>
      <p:grpSpPr>
        <a:xfrm>
          <a:off x="0" y="0"/>
          <a:ext cx="0" cy="0"/>
          <a:chOff x="0" y="0"/>
          <a:chExt cx="0" cy="0"/>
        </a:xfrm>
      </p:grpSpPr>
      <p:sp>
        <p:nvSpPr>
          <p:cNvPr id="79" name="Google Shape;79;p5"/>
          <p:cNvSpPr txBox="1">
            <a:spLocks noGrp="1"/>
          </p:cNvSpPr>
          <p:nvPr>
            <p:ph type="ctrTitle"/>
          </p:nvPr>
        </p:nvSpPr>
        <p:spPr>
          <a:xfrm>
            <a:off x="923625" y="1196026"/>
            <a:ext cx="982200" cy="577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0" name="Google Shape;80;p5"/>
          <p:cNvSpPr txBox="1">
            <a:spLocks noGrp="1"/>
          </p:cNvSpPr>
          <p:nvPr>
            <p:ph type="subTitle" idx="1"/>
          </p:nvPr>
        </p:nvSpPr>
        <p:spPr>
          <a:xfrm>
            <a:off x="923637" y="1684093"/>
            <a:ext cx="26205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1" name="Google Shape;81;p5"/>
          <p:cNvSpPr txBox="1">
            <a:spLocks noGrp="1"/>
          </p:cNvSpPr>
          <p:nvPr>
            <p:ph type="ctrTitle" idx="2"/>
          </p:nvPr>
        </p:nvSpPr>
        <p:spPr>
          <a:xfrm>
            <a:off x="7050379" y="1196025"/>
            <a:ext cx="1137300" cy="5778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Clr>
                <a:srgbClr val="000000"/>
              </a:buClr>
              <a:buSzPts val="1800"/>
              <a:buFont typeface="Fira Sans Condensed Medium"/>
              <a:buNone/>
              <a:defRPr sz="2400">
                <a:solidFill>
                  <a:schemeClr val="lt1"/>
                </a:solidFill>
              </a:defRPr>
            </a:lvl1pPr>
            <a:lvl2pPr lvl="1"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2pPr>
            <a:lvl3pPr lvl="2"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3pPr>
            <a:lvl4pPr lvl="3"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4pPr>
            <a:lvl5pPr lvl="4"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5pPr>
            <a:lvl6pPr lvl="5"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6pPr>
            <a:lvl7pPr lvl="6"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7pPr>
            <a:lvl8pPr lvl="7"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8pPr>
            <a:lvl9pPr lvl="8" algn="ctr" rtl="0">
              <a:spcBef>
                <a:spcPts val="0"/>
              </a:spcBef>
              <a:spcAft>
                <a:spcPts val="0"/>
              </a:spcAft>
              <a:buClr>
                <a:srgbClr val="000000"/>
              </a:buClr>
              <a:buSzPts val="1800"/>
              <a:buFont typeface="Fira Sans Condensed Medium"/>
              <a:buNone/>
              <a:defRPr sz="1800">
                <a:solidFill>
                  <a:srgbClr val="000000"/>
                </a:solidFill>
                <a:latin typeface="Fira Sans Condensed Medium"/>
                <a:ea typeface="Fira Sans Condensed Medium"/>
                <a:cs typeface="Fira Sans Condensed Medium"/>
                <a:sym typeface="Fira Sans Condensed Medium"/>
              </a:defRPr>
            </a:lvl9pPr>
          </a:lstStyle>
          <a:p>
            <a:endParaRPr/>
          </a:p>
        </p:txBody>
      </p:sp>
      <p:sp>
        <p:nvSpPr>
          <p:cNvPr id="82" name="Google Shape;82;p5"/>
          <p:cNvSpPr txBox="1">
            <a:spLocks noGrp="1"/>
          </p:cNvSpPr>
          <p:nvPr>
            <p:ph type="subTitle" idx="3"/>
          </p:nvPr>
        </p:nvSpPr>
        <p:spPr>
          <a:xfrm>
            <a:off x="5450166" y="1684093"/>
            <a:ext cx="2737500" cy="111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000000"/>
              </a:buClr>
              <a:buSzPts val="1000"/>
              <a:buNone/>
              <a:defRPr sz="1400"/>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83" name="Google Shape;83;p5"/>
          <p:cNvSpPr txBox="1">
            <a:spLocks noGrp="1"/>
          </p:cNvSpPr>
          <p:nvPr>
            <p:ph type="ctrTitle" idx="4"/>
          </p:nvPr>
        </p:nvSpPr>
        <p:spPr>
          <a:xfrm>
            <a:off x="618825" y="411675"/>
            <a:ext cx="46182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84" name="Google Shape;84;p5"/>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5"/>
          <p:cNvGrpSpPr/>
          <p:nvPr/>
        </p:nvGrpSpPr>
        <p:grpSpPr>
          <a:xfrm>
            <a:off x="6626134" y="-164562"/>
            <a:ext cx="121172" cy="760495"/>
            <a:chOff x="5245196" y="3136513"/>
            <a:chExt cx="121172" cy="760495"/>
          </a:xfrm>
        </p:grpSpPr>
        <p:sp>
          <p:nvSpPr>
            <p:cNvPr id="89" name="Google Shape;89;p5"/>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 name="Google Shape;91;p5"/>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sp>
        <p:nvSpPr>
          <p:cNvPr id="106" name="Google Shape;106;p7"/>
          <p:cNvSpPr txBox="1">
            <a:spLocks noGrp="1"/>
          </p:cNvSpPr>
          <p:nvPr>
            <p:ph type="body" idx="1"/>
          </p:nvPr>
        </p:nvSpPr>
        <p:spPr>
          <a:xfrm>
            <a:off x="618306" y="2199025"/>
            <a:ext cx="1905900" cy="12963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6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7" name="Google Shape;107;p7"/>
          <p:cNvSpPr txBox="1">
            <a:spLocks noGrp="1"/>
          </p:cNvSpPr>
          <p:nvPr>
            <p:ph type="ctrTitle"/>
          </p:nvPr>
        </p:nvSpPr>
        <p:spPr>
          <a:xfrm>
            <a:off x="618825" y="411675"/>
            <a:ext cx="47277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00000"/>
              </a:buClr>
              <a:buSzPts val="3600"/>
              <a:buNone/>
              <a:defRPr sz="3000"/>
            </a:lvl1pPr>
            <a:lvl2pPr lvl="1" algn="ctr" rtl="0">
              <a:spcBef>
                <a:spcPts val="0"/>
              </a:spcBef>
              <a:spcAft>
                <a:spcPts val="0"/>
              </a:spcAft>
              <a:buClr>
                <a:srgbClr val="D9D9D9"/>
              </a:buClr>
              <a:buSzPts val="1800"/>
              <a:buNone/>
              <a:defRPr sz="1800">
                <a:solidFill>
                  <a:srgbClr val="D9D9D9"/>
                </a:solidFill>
              </a:defRPr>
            </a:lvl2pPr>
            <a:lvl3pPr lvl="2" algn="ctr" rtl="0">
              <a:spcBef>
                <a:spcPts val="0"/>
              </a:spcBef>
              <a:spcAft>
                <a:spcPts val="0"/>
              </a:spcAft>
              <a:buClr>
                <a:srgbClr val="D9D9D9"/>
              </a:buClr>
              <a:buSzPts val="1800"/>
              <a:buNone/>
              <a:defRPr sz="1800">
                <a:solidFill>
                  <a:srgbClr val="D9D9D9"/>
                </a:solidFill>
              </a:defRPr>
            </a:lvl3pPr>
            <a:lvl4pPr lvl="3" algn="ctr" rtl="0">
              <a:spcBef>
                <a:spcPts val="0"/>
              </a:spcBef>
              <a:spcAft>
                <a:spcPts val="0"/>
              </a:spcAft>
              <a:buClr>
                <a:srgbClr val="D9D9D9"/>
              </a:buClr>
              <a:buSzPts val="1800"/>
              <a:buNone/>
              <a:defRPr sz="1800">
                <a:solidFill>
                  <a:srgbClr val="D9D9D9"/>
                </a:solidFill>
              </a:defRPr>
            </a:lvl4pPr>
            <a:lvl5pPr lvl="4" algn="ctr" rtl="0">
              <a:spcBef>
                <a:spcPts val="0"/>
              </a:spcBef>
              <a:spcAft>
                <a:spcPts val="0"/>
              </a:spcAft>
              <a:buClr>
                <a:srgbClr val="D9D9D9"/>
              </a:buClr>
              <a:buSzPts val="1800"/>
              <a:buNone/>
              <a:defRPr sz="1800">
                <a:solidFill>
                  <a:srgbClr val="D9D9D9"/>
                </a:solidFill>
              </a:defRPr>
            </a:lvl5pPr>
            <a:lvl6pPr lvl="5" algn="ctr" rtl="0">
              <a:spcBef>
                <a:spcPts val="0"/>
              </a:spcBef>
              <a:spcAft>
                <a:spcPts val="0"/>
              </a:spcAft>
              <a:buClr>
                <a:srgbClr val="D9D9D9"/>
              </a:buClr>
              <a:buSzPts val="1800"/>
              <a:buNone/>
              <a:defRPr sz="1800">
                <a:solidFill>
                  <a:srgbClr val="D9D9D9"/>
                </a:solidFill>
              </a:defRPr>
            </a:lvl6pPr>
            <a:lvl7pPr lvl="6" algn="ctr" rtl="0">
              <a:spcBef>
                <a:spcPts val="0"/>
              </a:spcBef>
              <a:spcAft>
                <a:spcPts val="0"/>
              </a:spcAft>
              <a:buClr>
                <a:srgbClr val="D9D9D9"/>
              </a:buClr>
              <a:buSzPts val="1800"/>
              <a:buNone/>
              <a:defRPr sz="1800">
                <a:solidFill>
                  <a:srgbClr val="D9D9D9"/>
                </a:solidFill>
              </a:defRPr>
            </a:lvl7pPr>
            <a:lvl8pPr lvl="7" algn="ctr" rtl="0">
              <a:spcBef>
                <a:spcPts val="0"/>
              </a:spcBef>
              <a:spcAft>
                <a:spcPts val="0"/>
              </a:spcAft>
              <a:buClr>
                <a:srgbClr val="D9D9D9"/>
              </a:buClr>
              <a:buSzPts val="1800"/>
              <a:buNone/>
              <a:defRPr sz="1800">
                <a:solidFill>
                  <a:srgbClr val="D9D9D9"/>
                </a:solidFill>
              </a:defRPr>
            </a:lvl8pPr>
            <a:lvl9pPr lvl="8" algn="ctr" rtl="0">
              <a:spcBef>
                <a:spcPts val="0"/>
              </a:spcBef>
              <a:spcAft>
                <a:spcPts val="0"/>
              </a:spcAft>
              <a:buClr>
                <a:srgbClr val="D9D9D9"/>
              </a:buClr>
              <a:buSzPts val="1800"/>
              <a:buNone/>
              <a:defRPr sz="1800">
                <a:solidFill>
                  <a:srgbClr val="D9D9D9"/>
                </a:solidFill>
              </a:defRPr>
            </a:lvl9pPr>
          </a:lstStyle>
          <a:p>
            <a:endParaRPr/>
          </a:p>
        </p:txBody>
      </p:sp>
      <p:sp>
        <p:nvSpPr>
          <p:cNvPr id="108" name="Google Shape;108;p7"/>
          <p:cNvSpPr/>
          <p:nvPr/>
        </p:nvSpPr>
        <p:spPr>
          <a:xfrm>
            <a:off x="7131388" y="365350"/>
            <a:ext cx="167150" cy="167150"/>
          </a:xfrm>
          <a:custGeom>
            <a:avLst/>
            <a:gdLst/>
            <a:ahLst/>
            <a:cxnLst/>
            <a:rect l="l" t="t" r="r" b="b"/>
            <a:pathLst>
              <a:path w="6686" h="6686" extrusionOk="0">
                <a:moveTo>
                  <a:pt x="6236" y="450"/>
                </a:moveTo>
                <a:lnTo>
                  <a:pt x="6236" y="6236"/>
                </a:lnTo>
                <a:lnTo>
                  <a:pt x="450" y="6236"/>
                </a:lnTo>
                <a:lnTo>
                  <a:pt x="450" y="450"/>
                </a:lnTo>
                <a:close/>
                <a:moveTo>
                  <a:pt x="0" y="0"/>
                </a:moveTo>
                <a:lnTo>
                  <a:pt x="0" y="6686"/>
                </a:lnTo>
                <a:lnTo>
                  <a:pt x="6686" y="6686"/>
                </a:lnTo>
                <a:lnTo>
                  <a:pt x="668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7"/>
          <p:cNvSpPr/>
          <p:nvPr/>
        </p:nvSpPr>
        <p:spPr>
          <a:xfrm>
            <a:off x="8403188" y="218375"/>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7"/>
          <p:cNvSpPr/>
          <p:nvPr/>
        </p:nvSpPr>
        <p:spPr>
          <a:xfrm>
            <a:off x="7776788" y="362575"/>
            <a:ext cx="52475" cy="52450"/>
          </a:xfrm>
          <a:custGeom>
            <a:avLst/>
            <a:gdLst/>
            <a:ahLst/>
            <a:cxnLst/>
            <a:rect l="l" t="t" r="r" b="b"/>
            <a:pathLst>
              <a:path w="2099" h="2098" extrusionOk="0">
                <a:moveTo>
                  <a:pt x="1761" y="319"/>
                </a:moveTo>
                <a:lnTo>
                  <a:pt x="1761" y="1761"/>
                </a:lnTo>
                <a:lnTo>
                  <a:pt x="319" y="1761"/>
                </a:lnTo>
                <a:lnTo>
                  <a:pt x="319" y="319"/>
                </a:lnTo>
                <a:close/>
                <a:moveTo>
                  <a:pt x="1" y="0"/>
                </a:moveTo>
                <a:lnTo>
                  <a:pt x="1" y="2098"/>
                </a:lnTo>
                <a:lnTo>
                  <a:pt x="2098" y="2098"/>
                </a:lnTo>
                <a:lnTo>
                  <a:pt x="209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7"/>
          <p:cNvSpPr/>
          <p:nvPr/>
        </p:nvSpPr>
        <p:spPr>
          <a:xfrm>
            <a:off x="8539438" y="540950"/>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 name="Google Shape;112;p7"/>
          <p:cNvGrpSpPr/>
          <p:nvPr/>
        </p:nvGrpSpPr>
        <p:grpSpPr>
          <a:xfrm>
            <a:off x="6626134" y="-164562"/>
            <a:ext cx="121172" cy="760495"/>
            <a:chOff x="5245196" y="3136513"/>
            <a:chExt cx="121172" cy="760495"/>
          </a:xfrm>
        </p:grpSpPr>
        <p:sp>
          <p:nvSpPr>
            <p:cNvPr id="113" name="Google Shape;113;p7"/>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 name="Google Shape;115;p7"/>
          <p:cNvSpPr/>
          <p:nvPr/>
        </p:nvSpPr>
        <p:spPr>
          <a:xfrm>
            <a:off x="318213" y="4418900"/>
            <a:ext cx="108650" cy="108650"/>
          </a:xfrm>
          <a:custGeom>
            <a:avLst/>
            <a:gdLst/>
            <a:ahLst/>
            <a:cxnLst/>
            <a:rect l="l" t="t" r="r" b="b"/>
            <a:pathLst>
              <a:path w="4346" h="4346" extrusionOk="0">
                <a:moveTo>
                  <a:pt x="4008" y="356"/>
                </a:moveTo>
                <a:lnTo>
                  <a:pt x="4008" y="4027"/>
                </a:lnTo>
                <a:lnTo>
                  <a:pt x="338" y="4027"/>
                </a:lnTo>
                <a:lnTo>
                  <a:pt x="338" y="356"/>
                </a:lnTo>
                <a:close/>
                <a:moveTo>
                  <a:pt x="1" y="1"/>
                </a:moveTo>
                <a:lnTo>
                  <a:pt x="1" y="4345"/>
                </a:lnTo>
                <a:lnTo>
                  <a:pt x="4346" y="4345"/>
                </a:lnTo>
                <a:lnTo>
                  <a:pt x="4346"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454463" y="4741475"/>
            <a:ext cx="164350" cy="164350"/>
          </a:xfrm>
          <a:custGeom>
            <a:avLst/>
            <a:gdLst/>
            <a:ahLst/>
            <a:cxnLst/>
            <a:rect l="l" t="t" r="r" b="b"/>
            <a:pathLst>
              <a:path w="6574" h="6574" extrusionOk="0">
                <a:moveTo>
                  <a:pt x="6218" y="337"/>
                </a:moveTo>
                <a:lnTo>
                  <a:pt x="6218" y="6236"/>
                </a:lnTo>
                <a:lnTo>
                  <a:pt x="319" y="6236"/>
                </a:lnTo>
                <a:lnTo>
                  <a:pt x="319" y="337"/>
                </a:lnTo>
                <a:close/>
                <a:moveTo>
                  <a:pt x="0" y="0"/>
                </a:moveTo>
                <a:lnTo>
                  <a:pt x="0" y="6573"/>
                </a:lnTo>
                <a:lnTo>
                  <a:pt x="6555" y="6573"/>
                </a:lnTo>
                <a:lnTo>
                  <a:pt x="6573"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7"/>
        <p:cNvGrpSpPr/>
        <p:nvPr/>
      </p:nvGrpSpPr>
      <p:grpSpPr>
        <a:xfrm>
          <a:off x="0" y="0"/>
          <a:ext cx="0" cy="0"/>
          <a:chOff x="0" y="0"/>
          <a:chExt cx="0" cy="0"/>
        </a:xfrm>
      </p:grpSpPr>
      <p:sp>
        <p:nvSpPr>
          <p:cNvPr id="118" name="Google Shape;118;p8"/>
          <p:cNvSpPr txBox="1">
            <a:spLocks noGrp="1"/>
          </p:cNvSpPr>
          <p:nvPr>
            <p:ph type="title"/>
          </p:nvPr>
        </p:nvSpPr>
        <p:spPr>
          <a:xfrm>
            <a:off x="2037000" y="1496400"/>
            <a:ext cx="5070000" cy="2150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9" name="Google Shape;119;p8"/>
          <p:cNvSpPr/>
          <p:nvPr/>
        </p:nvSpPr>
        <p:spPr>
          <a:xfrm>
            <a:off x="1060456" y="1158638"/>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799740" y="916059"/>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5257933" y="2452405"/>
            <a:ext cx="57599" cy="57599"/>
          </a:xfrm>
          <a:custGeom>
            <a:avLst/>
            <a:gdLst/>
            <a:ahLst/>
            <a:cxnLst/>
            <a:rect l="l" t="t" r="r" b="b"/>
            <a:pathLst>
              <a:path w="2198" h="2198" fill="none" extrusionOk="0">
                <a:moveTo>
                  <a:pt x="1" y="1"/>
                </a:moveTo>
                <a:lnTo>
                  <a:pt x="2198" y="1"/>
                </a:lnTo>
                <a:lnTo>
                  <a:pt x="2198" y="2198"/>
                </a:lnTo>
                <a:lnTo>
                  <a:pt x="1" y="2198"/>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 name="Google Shape;125;p8"/>
          <p:cNvGrpSpPr/>
          <p:nvPr/>
        </p:nvGrpSpPr>
        <p:grpSpPr>
          <a:xfrm>
            <a:off x="8263682" y="-434366"/>
            <a:ext cx="188886" cy="1181531"/>
            <a:chOff x="2877432" y="975334"/>
            <a:chExt cx="188886" cy="1181531"/>
          </a:xfrm>
        </p:grpSpPr>
        <p:sp>
          <p:nvSpPr>
            <p:cNvPr id="126" name="Google Shape;126;p8"/>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8"/>
          <p:cNvSpPr/>
          <p:nvPr/>
        </p:nvSpPr>
        <p:spPr>
          <a:xfrm>
            <a:off x="8485996" y="161463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1778504" y="2156778"/>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 name="Google Shape;132;p8"/>
          <p:cNvGrpSpPr/>
          <p:nvPr/>
        </p:nvGrpSpPr>
        <p:grpSpPr>
          <a:xfrm>
            <a:off x="3090746" y="-533657"/>
            <a:ext cx="98059" cy="1147596"/>
            <a:chOff x="3347921" y="16006"/>
            <a:chExt cx="98059" cy="1147596"/>
          </a:xfrm>
        </p:grpSpPr>
        <p:sp>
          <p:nvSpPr>
            <p:cNvPr id="133" name="Google Shape;133;p8"/>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8"/>
          <p:cNvGrpSpPr/>
          <p:nvPr/>
        </p:nvGrpSpPr>
        <p:grpSpPr>
          <a:xfrm>
            <a:off x="4892771" y="-340112"/>
            <a:ext cx="121172" cy="760495"/>
            <a:chOff x="5245196" y="3136513"/>
            <a:chExt cx="121172" cy="760495"/>
          </a:xfrm>
        </p:grpSpPr>
        <p:sp>
          <p:nvSpPr>
            <p:cNvPr id="136" name="Google Shape;136;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a:off x="6967836" y="85439"/>
            <a:ext cx="133252" cy="1952377"/>
            <a:chOff x="6780548" y="337714"/>
            <a:chExt cx="133252" cy="1952377"/>
          </a:xfrm>
        </p:grpSpPr>
        <p:sp>
          <p:nvSpPr>
            <p:cNvPr id="139" name="Google Shape;139;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8"/>
          <p:cNvGrpSpPr/>
          <p:nvPr/>
        </p:nvGrpSpPr>
        <p:grpSpPr>
          <a:xfrm>
            <a:off x="250617" y="2402301"/>
            <a:ext cx="188650" cy="2468354"/>
            <a:chOff x="250617" y="2402301"/>
            <a:chExt cx="188650" cy="2468354"/>
          </a:xfrm>
        </p:grpSpPr>
        <p:sp>
          <p:nvSpPr>
            <p:cNvPr id="142" name="Google Shape;142;p8"/>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146;p8"/>
          <p:cNvGrpSpPr/>
          <p:nvPr/>
        </p:nvGrpSpPr>
        <p:grpSpPr>
          <a:xfrm>
            <a:off x="982417" y="1695096"/>
            <a:ext cx="199237" cy="2828935"/>
            <a:chOff x="1608717" y="1280046"/>
            <a:chExt cx="199237" cy="2828935"/>
          </a:xfrm>
        </p:grpSpPr>
        <p:sp>
          <p:nvSpPr>
            <p:cNvPr id="147" name="Google Shape;147;p8"/>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8"/>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8"/>
          <p:cNvGrpSpPr/>
          <p:nvPr/>
        </p:nvGrpSpPr>
        <p:grpSpPr>
          <a:xfrm>
            <a:off x="2038689" y="173907"/>
            <a:ext cx="57599" cy="831799"/>
            <a:chOff x="2038689" y="173907"/>
            <a:chExt cx="57599" cy="831799"/>
          </a:xfrm>
        </p:grpSpPr>
        <p:sp>
          <p:nvSpPr>
            <p:cNvPr id="152" name="Google Shape;152;p8"/>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8"/>
          <p:cNvGrpSpPr/>
          <p:nvPr/>
        </p:nvGrpSpPr>
        <p:grpSpPr>
          <a:xfrm>
            <a:off x="8008096" y="2108910"/>
            <a:ext cx="199001" cy="2139769"/>
            <a:chOff x="8008096" y="2108910"/>
            <a:chExt cx="199001" cy="2139769"/>
          </a:xfrm>
        </p:grpSpPr>
        <p:sp>
          <p:nvSpPr>
            <p:cNvPr id="155" name="Google Shape;155;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8"/>
          <p:cNvSpPr/>
          <p:nvPr/>
        </p:nvSpPr>
        <p:spPr>
          <a:xfrm>
            <a:off x="2702019" y="1158651"/>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 name="Google Shape;158;p8"/>
          <p:cNvGrpSpPr/>
          <p:nvPr/>
        </p:nvGrpSpPr>
        <p:grpSpPr>
          <a:xfrm>
            <a:off x="4095146" y="-859690"/>
            <a:ext cx="199001" cy="2139769"/>
            <a:chOff x="8008096" y="2108910"/>
            <a:chExt cx="199001" cy="2139769"/>
          </a:xfrm>
        </p:grpSpPr>
        <p:sp>
          <p:nvSpPr>
            <p:cNvPr id="159" name="Google Shape;159;p8"/>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8"/>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 name="Google Shape;161;p8"/>
          <p:cNvGrpSpPr/>
          <p:nvPr/>
        </p:nvGrpSpPr>
        <p:grpSpPr>
          <a:xfrm>
            <a:off x="6333286" y="3704939"/>
            <a:ext cx="133252" cy="1952377"/>
            <a:chOff x="6780548" y="337714"/>
            <a:chExt cx="133252" cy="1952377"/>
          </a:xfrm>
        </p:grpSpPr>
        <p:sp>
          <p:nvSpPr>
            <p:cNvPr id="162" name="Google Shape;162;p8"/>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8"/>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8"/>
          <p:cNvGrpSpPr/>
          <p:nvPr/>
        </p:nvGrpSpPr>
        <p:grpSpPr>
          <a:xfrm>
            <a:off x="2702021" y="3612763"/>
            <a:ext cx="121172" cy="760495"/>
            <a:chOff x="5245196" y="3136513"/>
            <a:chExt cx="121172" cy="760495"/>
          </a:xfrm>
        </p:grpSpPr>
        <p:sp>
          <p:nvSpPr>
            <p:cNvPr id="165" name="Google Shape;165;p8"/>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8"/>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8"/>
          <p:cNvSpPr/>
          <p:nvPr/>
        </p:nvSpPr>
        <p:spPr>
          <a:xfrm>
            <a:off x="5539523" y="4516718"/>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8"/>
          <p:cNvSpPr/>
          <p:nvPr/>
        </p:nvSpPr>
        <p:spPr>
          <a:xfrm>
            <a:off x="6994217" y="3378784"/>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9"/>
        <p:cNvGrpSpPr/>
        <p:nvPr/>
      </p:nvGrpSpPr>
      <p:grpSpPr>
        <a:xfrm>
          <a:off x="0" y="0"/>
          <a:ext cx="0" cy="0"/>
          <a:chOff x="0" y="0"/>
          <a:chExt cx="0" cy="0"/>
        </a:xfrm>
      </p:grpSpPr>
      <p:sp>
        <p:nvSpPr>
          <p:cNvPr id="170" name="Google Shape;170;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71" name="Google Shape;171;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72" name="Google Shape;172;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TITLE_1">
    <p:spTree>
      <p:nvGrpSpPr>
        <p:cNvPr id="1" name="Shape 175"/>
        <p:cNvGrpSpPr/>
        <p:nvPr/>
      </p:nvGrpSpPr>
      <p:grpSpPr>
        <a:xfrm>
          <a:off x="0" y="0"/>
          <a:ext cx="0" cy="0"/>
          <a:chOff x="0" y="0"/>
          <a:chExt cx="0" cy="0"/>
        </a:xfrm>
      </p:grpSpPr>
      <p:sp>
        <p:nvSpPr>
          <p:cNvPr id="176" name="Google Shape;176;p11"/>
          <p:cNvSpPr txBox="1">
            <a:spLocks noGrp="1"/>
          </p:cNvSpPr>
          <p:nvPr>
            <p:ph type="ctrTitle"/>
          </p:nvPr>
        </p:nvSpPr>
        <p:spPr>
          <a:xfrm>
            <a:off x="3068675" y="3075325"/>
            <a:ext cx="3055800" cy="54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2400">
                <a:solidFill>
                  <a:schemeClr val="accent1"/>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77" name="Google Shape;177;p11"/>
          <p:cNvSpPr txBox="1">
            <a:spLocks noGrp="1"/>
          </p:cNvSpPr>
          <p:nvPr>
            <p:ph type="subTitle" idx="1"/>
          </p:nvPr>
        </p:nvSpPr>
        <p:spPr>
          <a:xfrm>
            <a:off x="2333000" y="1799075"/>
            <a:ext cx="4478100" cy="792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8" name="Google Shape;178;p11"/>
          <p:cNvSpPr/>
          <p:nvPr/>
        </p:nvSpPr>
        <p:spPr>
          <a:xfrm>
            <a:off x="1621169" y="2890613"/>
            <a:ext cx="121198" cy="121434"/>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1"/>
          <p:cNvSpPr/>
          <p:nvPr/>
        </p:nvSpPr>
        <p:spPr>
          <a:xfrm>
            <a:off x="1238740" y="2106884"/>
            <a:ext cx="121434" cy="121434"/>
          </a:xfrm>
          <a:custGeom>
            <a:avLst/>
            <a:gdLst/>
            <a:ahLst/>
            <a:cxnLst/>
            <a:rect l="l" t="t" r="r" b="b"/>
            <a:pathLst>
              <a:path w="4634" h="4634" extrusionOk="0">
                <a:moveTo>
                  <a:pt x="0" y="1"/>
                </a:moveTo>
                <a:lnTo>
                  <a:pt x="0" y="4634"/>
                </a:lnTo>
                <a:lnTo>
                  <a:pt x="4633" y="4634"/>
                </a:lnTo>
                <a:lnTo>
                  <a:pt x="46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a:off x="8710023" y="4821495"/>
            <a:ext cx="98059" cy="98295"/>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a:off x="275669" y="1557059"/>
            <a:ext cx="57834" cy="57599"/>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a:off x="8263673" y="2953681"/>
            <a:ext cx="104086" cy="104322"/>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 name="Google Shape;183;p11"/>
          <p:cNvGrpSpPr/>
          <p:nvPr/>
        </p:nvGrpSpPr>
        <p:grpSpPr>
          <a:xfrm>
            <a:off x="8217007" y="3576772"/>
            <a:ext cx="188886" cy="1181531"/>
            <a:chOff x="2877432" y="975334"/>
            <a:chExt cx="188886" cy="1181531"/>
          </a:xfrm>
        </p:grpSpPr>
        <p:sp>
          <p:nvSpPr>
            <p:cNvPr id="184" name="Google Shape;184;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 name="Google Shape;187;p11"/>
          <p:cNvSpPr/>
          <p:nvPr/>
        </p:nvSpPr>
        <p:spPr>
          <a:xfrm>
            <a:off x="8718796" y="1164882"/>
            <a:ext cx="80502" cy="80476"/>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 name="Google Shape;188;p11"/>
          <p:cNvGrpSpPr/>
          <p:nvPr/>
        </p:nvGrpSpPr>
        <p:grpSpPr>
          <a:xfrm>
            <a:off x="7519346" y="3243318"/>
            <a:ext cx="98059" cy="1147596"/>
            <a:chOff x="3347921" y="16006"/>
            <a:chExt cx="98059" cy="1147596"/>
          </a:xfrm>
        </p:grpSpPr>
        <p:sp>
          <p:nvSpPr>
            <p:cNvPr id="189" name="Google Shape;189;p11"/>
            <p:cNvSpPr/>
            <p:nvPr/>
          </p:nvSpPr>
          <p:spPr>
            <a:xfrm>
              <a:off x="3347921" y="1065280"/>
              <a:ext cx="98059" cy="98321"/>
            </a:xfrm>
            <a:custGeom>
              <a:avLst/>
              <a:gdLst/>
              <a:ahLst/>
              <a:cxnLst/>
              <a:rect l="l" t="t" r="r" b="b"/>
              <a:pathLst>
                <a:path w="3742" h="3752" fill="none" extrusionOk="0">
                  <a:moveTo>
                    <a:pt x="0" y="1"/>
                  </a:moveTo>
                  <a:lnTo>
                    <a:pt x="3741" y="1"/>
                  </a:lnTo>
                  <a:lnTo>
                    <a:pt x="3741" y="3751"/>
                  </a:lnTo>
                  <a:lnTo>
                    <a:pt x="0" y="3751"/>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1"/>
            <p:cNvSpPr/>
            <p:nvPr/>
          </p:nvSpPr>
          <p:spPr>
            <a:xfrm>
              <a:off x="3392705" y="16006"/>
              <a:ext cx="8464" cy="894665"/>
            </a:xfrm>
            <a:custGeom>
              <a:avLst/>
              <a:gdLst/>
              <a:ahLst/>
              <a:cxnLst/>
              <a:rect l="l" t="t" r="r" b="b"/>
              <a:pathLst>
                <a:path w="323" h="34141" extrusionOk="0">
                  <a:moveTo>
                    <a:pt x="157" y="1"/>
                  </a:moveTo>
                  <a:lnTo>
                    <a:pt x="1" y="34141"/>
                  </a:lnTo>
                  <a:lnTo>
                    <a:pt x="323" y="34141"/>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1"/>
          <p:cNvGrpSpPr/>
          <p:nvPr/>
        </p:nvGrpSpPr>
        <p:grpSpPr>
          <a:xfrm>
            <a:off x="805821" y="2953663"/>
            <a:ext cx="121172" cy="760495"/>
            <a:chOff x="5245196" y="3136513"/>
            <a:chExt cx="121172" cy="760495"/>
          </a:xfrm>
        </p:grpSpPr>
        <p:sp>
          <p:nvSpPr>
            <p:cNvPr id="192" name="Google Shape;192;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250617" y="2402301"/>
            <a:ext cx="188650" cy="2468354"/>
            <a:chOff x="250617" y="2402301"/>
            <a:chExt cx="188650" cy="2468354"/>
          </a:xfrm>
        </p:grpSpPr>
        <p:sp>
          <p:nvSpPr>
            <p:cNvPr id="195" name="Google Shape;195;p11"/>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1"/>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11"/>
          <p:cNvSpPr/>
          <p:nvPr/>
        </p:nvSpPr>
        <p:spPr>
          <a:xfrm>
            <a:off x="8307214" y="-383977"/>
            <a:ext cx="8464" cy="2519637"/>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a:off x="646863" y="21446"/>
            <a:ext cx="8464" cy="1689069"/>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1"/>
          <p:cNvGrpSpPr/>
          <p:nvPr/>
        </p:nvGrpSpPr>
        <p:grpSpPr>
          <a:xfrm>
            <a:off x="2038689" y="173907"/>
            <a:ext cx="57599" cy="831799"/>
            <a:chOff x="2038689" y="173907"/>
            <a:chExt cx="57599" cy="831799"/>
          </a:xfrm>
        </p:grpSpPr>
        <p:sp>
          <p:nvSpPr>
            <p:cNvPr id="202" name="Google Shape;202;p11"/>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1"/>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1"/>
          <p:cNvSpPr/>
          <p:nvPr/>
        </p:nvSpPr>
        <p:spPr>
          <a:xfrm>
            <a:off x="7582340" y="1834534"/>
            <a:ext cx="121434" cy="121434"/>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5" name="Google Shape;205;p11"/>
          <p:cNvGrpSpPr/>
          <p:nvPr/>
        </p:nvGrpSpPr>
        <p:grpSpPr>
          <a:xfrm>
            <a:off x="4920170" y="-496491"/>
            <a:ext cx="188886" cy="1181531"/>
            <a:chOff x="2877432" y="975334"/>
            <a:chExt cx="188886" cy="1181531"/>
          </a:xfrm>
        </p:grpSpPr>
        <p:sp>
          <p:nvSpPr>
            <p:cNvPr id="206" name="Google Shape;206;p11"/>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1"/>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chemeClr val="accent2"/>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 name="Google Shape;209;p11"/>
          <p:cNvSpPr/>
          <p:nvPr/>
        </p:nvSpPr>
        <p:spPr>
          <a:xfrm>
            <a:off x="7084804" y="549572"/>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11"/>
          <p:cNvGrpSpPr/>
          <p:nvPr/>
        </p:nvGrpSpPr>
        <p:grpSpPr>
          <a:xfrm>
            <a:off x="3030471" y="-223849"/>
            <a:ext cx="121172" cy="760495"/>
            <a:chOff x="5245196" y="3136513"/>
            <a:chExt cx="121172" cy="760495"/>
          </a:xfrm>
        </p:grpSpPr>
        <p:sp>
          <p:nvSpPr>
            <p:cNvPr id="211" name="Google Shape;211;p11"/>
            <p:cNvSpPr/>
            <p:nvPr/>
          </p:nvSpPr>
          <p:spPr>
            <a:xfrm>
              <a:off x="5245196" y="3775810"/>
              <a:ext cx="121172" cy="121198"/>
            </a:xfrm>
            <a:custGeom>
              <a:avLst/>
              <a:gdLst/>
              <a:ahLst/>
              <a:cxnLst/>
              <a:rect l="l" t="t" r="r" b="b"/>
              <a:pathLst>
                <a:path w="4624" h="4625" extrusionOk="0">
                  <a:moveTo>
                    <a:pt x="0" y="1"/>
                  </a:moveTo>
                  <a:lnTo>
                    <a:pt x="0" y="4624"/>
                  </a:lnTo>
                  <a:lnTo>
                    <a:pt x="4624" y="4624"/>
                  </a:lnTo>
                  <a:lnTo>
                    <a:pt x="4624"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a:off x="5309007" y="3136513"/>
              <a:ext cx="8464" cy="554288"/>
            </a:xfrm>
            <a:custGeom>
              <a:avLst/>
              <a:gdLst/>
              <a:ahLst/>
              <a:cxnLst/>
              <a:rect l="l" t="t" r="r" b="b"/>
              <a:pathLst>
                <a:path w="323" h="21152" extrusionOk="0">
                  <a:moveTo>
                    <a:pt x="166" y="1"/>
                  </a:moveTo>
                  <a:lnTo>
                    <a:pt x="0" y="21152"/>
                  </a:lnTo>
                  <a:lnTo>
                    <a:pt x="322" y="21152"/>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 name="Google Shape;213;p11"/>
          <p:cNvGrpSpPr/>
          <p:nvPr/>
        </p:nvGrpSpPr>
        <p:grpSpPr>
          <a:xfrm>
            <a:off x="2306292" y="2569221"/>
            <a:ext cx="199237" cy="2828935"/>
            <a:chOff x="1608717" y="1280046"/>
            <a:chExt cx="199237" cy="2828935"/>
          </a:xfrm>
        </p:grpSpPr>
        <p:sp>
          <p:nvSpPr>
            <p:cNvPr id="214" name="Google Shape;214;p11"/>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1"/>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73"/>
        <p:cNvGrpSpPr/>
        <p:nvPr/>
      </p:nvGrpSpPr>
      <p:grpSpPr>
        <a:xfrm>
          <a:off x="0" y="0"/>
          <a:ext cx="0" cy="0"/>
          <a:chOff x="0" y="0"/>
          <a:chExt cx="0" cy="0"/>
        </a:xfrm>
      </p:grpSpPr>
      <p:sp>
        <p:nvSpPr>
          <p:cNvPr id="374" name="Google Shape;374;p19"/>
          <p:cNvSpPr txBox="1">
            <a:spLocks noGrp="1"/>
          </p:cNvSpPr>
          <p:nvPr>
            <p:ph type="title"/>
          </p:nvPr>
        </p:nvSpPr>
        <p:spPr>
          <a:xfrm>
            <a:off x="2471150" y="1830075"/>
            <a:ext cx="3823200" cy="1121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7200">
                <a:solidFill>
                  <a:schemeClr val="lt1"/>
                </a:solidFill>
              </a:defRPr>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375" name="Google Shape;375;p19"/>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76" name="Google Shape;376;p19"/>
          <p:cNvSpPr txBox="1"/>
          <p:nvPr/>
        </p:nvSpPr>
        <p:spPr>
          <a:xfrm>
            <a:off x="2289500" y="3592806"/>
            <a:ext cx="4186500" cy="931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300"/>
              </a:spcBef>
              <a:spcAft>
                <a:spcPts val="0"/>
              </a:spcAft>
              <a:buNone/>
            </a:pPr>
            <a:r>
              <a:rPr lang="en" sz="1000">
                <a:solidFill>
                  <a:schemeClr val="lt1"/>
                </a:solidFill>
                <a:latin typeface="Maven Pro"/>
                <a:ea typeface="Maven Pro"/>
                <a:cs typeface="Maven Pro"/>
                <a:sym typeface="Maven Pro"/>
              </a:rPr>
              <a:t>CREDITS: This presentation template was created by </a:t>
            </a:r>
            <a:r>
              <a:rPr lang="en" sz="1000">
                <a:solidFill>
                  <a:schemeClr val="accent1"/>
                </a:solidFill>
                <a:uFill>
                  <a:noFill/>
                </a:uFill>
                <a:latin typeface="Maven Pro"/>
                <a:ea typeface="Maven Pro"/>
                <a:cs typeface="Maven Pro"/>
                <a:sym typeface="Maven Pro"/>
                <a:hlinkClick r:id="rId2">
                  <a:extLst>
                    <a:ext uri="{A12FA001-AC4F-418D-AE19-62706E023703}">
                      <ahyp:hlinkClr xmlns:ahyp="http://schemas.microsoft.com/office/drawing/2018/hyperlinkcolor" val="tx"/>
                    </a:ext>
                  </a:extLst>
                </a:hlinkClick>
              </a:rPr>
              <a:t>Slidesgo</a:t>
            </a:r>
            <a:r>
              <a:rPr lang="en" sz="1000">
                <a:solidFill>
                  <a:schemeClr val="lt1"/>
                </a:solidFill>
                <a:latin typeface="Maven Pro"/>
                <a:ea typeface="Maven Pro"/>
                <a:cs typeface="Maven Pro"/>
                <a:sym typeface="Maven Pro"/>
              </a:rPr>
              <a:t>, including icons by </a:t>
            </a:r>
            <a:r>
              <a:rPr lang="en" sz="1000">
                <a:solidFill>
                  <a:schemeClr val="accent2"/>
                </a:solidFill>
                <a:uFill>
                  <a:noFill/>
                </a:uFill>
                <a:latin typeface="Maven Pro"/>
                <a:ea typeface="Maven Pro"/>
                <a:cs typeface="Maven Pro"/>
                <a:sym typeface="Maven Pro"/>
                <a:hlinkClick r:id="rId3">
                  <a:extLst>
                    <a:ext uri="{A12FA001-AC4F-418D-AE19-62706E023703}">
                      <ahyp:hlinkClr xmlns:ahyp="http://schemas.microsoft.com/office/drawing/2018/hyperlinkcolor" val="tx"/>
                    </a:ext>
                  </a:extLst>
                </a:hlinkClick>
              </a:rPr>
              <a:t>Flaticon</a:t>
            </a:r>
            <a:r>
              <a:rPr lang="en" sz="1000">
                <a:solidFill>
                  <a:schemeClr val="lt1"/>
                </a:solidFill>
                <a:latin typeface="Maven Pro"/>
                <a:ea typeface="Maven Pro"/>
                <a:cs typeface="Maven Pro"/>
                <a:sym typeface="Maven Pro"/>
              </a:rPr>
              <a:t>, and infographics &amp; images by </a:t>
            </a:r>
            <a:r>
              <a:rPr lang="en" sz="1000">
                <a:solidFill>
                  <a:schemeClr val="accent3"/>
                </a:solidFill>
                <a:uFill>
                  <a:noFill/>
                </a:uFill>
                <a:latin typeface="Maven Pro"/>
                <a:ea typeface="Maven Pro"/>
                <a:cs typeface="Maven Pro"/>
                <a:sym typeface="Maven Pro"/>
                <a:hlinkClick r:id="rId4">
                  <a:extLst>
                    <a:ext uri="{A12FA001-AC4F-418D-AE19-62706E023703}">
                      <ahyp:hlinkClr xmlns:ahyp="http://schemas.microsoft.com/office/drawing/2018/hyperlinkcolor" val="tx"/>
                    </a:ext>
                  </a:extLst>
                </a:hlinkClick>
              </a:rPr>
              <a:t>Freepik</a:t>
            </a:r>
            <a:endParaRPr sz="1000">
              <a:solidFill>
                <a:schemeClr val="accent3"/>
              </a:solidFill>
              <a:latin typeface="Maven Pro"/>
              <a:ea typeface="Maven Pro"/>
              <a:cs typeface="Maven Pro"/>
              <a:sym typeface="Maven Pro"/>
            </a:endParaRPr>
          </a:p>
        </p:txBody>
      </p:sp>
      <p:sp>
        <p:nvSpPr>
          <p:cNvPr id="377" name="Google Shape;377;p19"/>
          <p:cNvSpPr/>
          <p:nvPr/>
        </p:nvSpPr>
        <p:spPr>
          <a:xfrm>
            <a:off x="858247" y="1380669"/>
            <a:ext cx="130760" cy="131015"/>
          </a:xfrm>
          <a:custGeom>
            <a:avLst/>
            <a:gdLst/>
            <a:ahLst/>
            <a:cxnLst/>
            <a:rect l="l" t="t" r="r" b="b"/>
            <a:pathLst>
              <a:path w="4625" h="4634" extrusionOk="0">
                <a:moveTo>
                  <a:pt x="1" y="0"/>
                </a:moveTo>
                <a:lnTo>
                  <a:pt x="1" y="4633"/>
                </a:lnTo>
                <a:lnTo>
                  <a:pt x="4625" y="4633"/>
                </a:lnTo>
                <a:lnTo>
                  <a:pt x="4625"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802448" y="4340187"/>
            <a:ext cx="131015" cy="131015"/>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7196621" y="809541"/>
            <a:ext cx="131015" cy="131015"/>
          </a:xfrm>
          <a:custGeom>
            <a:avLst/>
            <a:gdLst/>
            <a:ahLst/>
            <a:cxnLst/>
            <a:rect l="l" t="t" r="r" b="b"/>
            <a:pathLst>
              <a:path w="4634" h="4634" extrusionOk="0">
                <a:moveTo>
                  <a:pt x="0" y="1"/>
                </a:moveTo>
                <a:lnTo>
                  <a:pt x="0" y="4634"/>
                </a:lnTo>
                <a:lnTo>
                  <a:pt x="4633" y="463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9"/>
          <p:cNvSpPr/>
          <p:nvPr/>
        </p:nvSpPr>
        <p:spPr>
          <a:xfrm>
            <a:off x="7826485" y="4005523"/>
            <a:ext cx="105796" cy="106050"/>
          </a:xfrm>
          <a:custGeom>
            <a:avLst/>
            <a:gdLst/>
            <a:ahLst/>
            <a:cxnLst/>
            <a:rect l="l" t="t" r="r" b="b"/>
            <a:pathLst>
              <a:path w="3742" h="3751" fill="none" extrusionOk="0">
                <a:moveTo>
                  <a:pt x="1" y="0"/>
                </a:moveTo>
                <a:lnTo>
                  <a:pt x="3742" y="0"/>
                </a:lnTo>
                <a:lnTo>
                  <a:pt x="3742" y="3750"/>
                </a:lnTo>
                <a:lnTo>
                  <a:pt x="1" y="3750"/>
                </a:lnTo>
                <a:close/>
              </a:path>
            </a:pathLst>
          </a:custGeom>
          <a:noFill/>
          <a:ln w="29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9"/>
          <p:cNvSpPr/>
          <p:nvPr/>
        </p:nvSpPr>
        <p:spPr>
          <a:xfrm>
            <a:off x="6669747" y="3108456"/>
            <a:ext cx="62397" cy="62397"/>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2127273" y="2530788"/>
            <a:ext cx="112298" cy="112553"/>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7418926" y="3240515"/>
            <a:ext cx="112298" cy="112553"/>
          </a:xfrm>
          <a:custGeom>
            <a:avLst/>
            <a:gdLst/>
            <a:ahLst/>
            <a:cxnLst/>
            <a:rect l="l" t="t" r="r" b="b"/>
            <a:pathLst>
              <a:path w="3972" h="3981" extrusionOk="0">
                <a:moveTo>
                  <a:pt x="0" y="1"/>
                </a:moveTo>
                <a:lnTo>
                  <a:pt x="0" y="3981"/>
                </a:lnTo>
                <a:lnTo>
                  <a:pt x="3972" y="3981"/>
                </a:lnTo>
                <a:lnTo>
                  <a:pt x="397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7751274" y="1218584"/>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19"/>
          <p:cNvGrpSpPr/>
          <p:nvPr/>
        </p:nvGrpSpPr>
        <p:grpSpPr>
          <a:xfrm>
            <a:off x="6669747" y="-389684"/>
            <a:ext cx="143766" cy="2106420"/>
            <a:chOff x="6780548" y="337714"/>
            <a:chExt cx="133252" cy="1952377"/>
          </a:xfrm>
        </p:grpSpPr>
        <p:sp>
          <p:nvSpPr>
            <p:cNvPr id="386" name="Google Shape;386;p19"/>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 name="Google Shape;388;p19"/>
          <p:cNvGrpSpPr/>
          <p:nvPr/>
        </p:nvGrpSpPr>
        <p:grpSpPr>
          <a:xfrm>
            <a:off x="1510029" y="507749"/>
            <a:ext cx="203534" cy="2663107"/>
            <a:chOff x="250617" y="2402301"/>
            <a:chExt cx="188650" cy="2468354"/>
          </a:xfrm>
        </p:grpSpPr>
        <p:sp>
          <p:nvSpPr>
            <p:cNvPr id="389" name="Google Shape;389;p19"/>
            <p:cNvSpPr/>
            <p:nvPr/>
          </p:nvSpPr>
          <p:spPr>
            <a:xfrm>
              <a:off x="250617" y="4681770"/>
              <a:ext cx="188650" cy="188886"/>
            </a:xfrm>
            <a:custGeom>
              <a:avLst/>
              <a:gdLst/>
              <a:ahLst/>
              <a:cxnLst/>
              <a:rect l="l" t="t" r="r" b="b"/>
              <a:pathLst>
                <a:path w="7199" h="7208" fill="none" extrusionOk="0">
                  <a:moveTo>
                    <a:pt x="0" y="1"/>
                  </a:moveTo>
                  <a:lnTo>
                    <a:pt x="7198" y="1"/>
                  </a:lnTo>
                  <a:lnTo>
                    <a:pt x="7198" y="7207"/>
                  </a:lnTo>
                  <a:lnTo>
                    <a:pt x="0" y="7207"/>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9"/>
            <p:cNvSpPr/>
            <p:nvPr/>
          </p:nvSpPr>
          <p:spPr>
            <a:xfrm>
              <a:off x="278316" y="4166291"/>
              <a:ext cx="133226" cy="133226"/>
            </a:xfrm>
            <a:custGeom>
              <a:avLst/>
              <a:gdLst/>
              <a:ahLst/>
              <a:cxnLst/>
              <a:rect l="l" t="t" r="r" b="b"/>
              <a:pathLst>
                <a:path w="5084" h="5084" fill="none" extrusionOk="0">
                  <a:moveTo>
                    <a:pt x="1" y="0"/>
                  </a:moveTo>
                  <a:lnTo>
                    <a:pt x="5084" y="0"/>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9"/>
            <p:cNvSpPr/>
            <p:nvPr/>
          </p:nvSpPr>
          <p:spPr>
            <a:xfrm>
              <a:off x="304573" y="3689098"/>
              <a:ext cx="80476" cy="80476"/>
            </a:xfrm>
            <a:custGeom>
              <a:avLst/>
              <a:gdLst/>
              <a:ahLst/>
              <a:cxnLst/>
              <a:rect l="l" t="t" r="r" b="b"/>
              <a:pathLst>
                <a:path w="3071" h="3071" fill="none" extrusionOk="0">
                  <a:moveTo>
                    <a:pt x="1" y="0"/>
                  </a:moveTo>
                  <a:lnTo>
                    <a:pt x="3071" y="0"/>
                  </a:lnTo>
                  <a:lnTo>
                    <a:pt x="3071" y="3071"/>
                  </a:lnTo>
                  <a:lnTo>
                    <a:pt x="1" y="3071"/>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340710" y="2402301"/>
              <a:ext cx="8464" cy="1011487"/>
            </a:xfrm>
            <a:custGeom>
              <a:avLst/>
              <a:gdLst/>
              <a:ahLst/>
              <a:cxnLst/>
              <a:rect l="l" t="t" r="r" b="b"/>
              <a:pathLst>
                <a:path w="323" h="38599" extrusionOk="0">
                  <a:moveTo>
                    <a:pt x="157" y="1"/>
                  </a:moveTo>
                  <a:lnTo>
                    <a:pt x="0" y="38599"/>
                  </a:lnTo>
                  <a:lnTo>
                    <a:pt x="322" y="38599"/>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9"/>
          <p:cNvGrpSpPr/>
          <p:nvPr/>
        </p:nvGrpSpPr>
        <p:grpSpPr>
          <a:xfrm>
            <a:off x="385355" y="1380671"/>
            <a:ext cx="199237" cy="2828935"/>
            <a:chOff x="1608717" y="1280046"/>
            <a:chExt cx="199237" cy="2828935"/>
          </a:xfrm>
        </p:grpSpPr>
        <p:sp>
          <p:nvSpPr>
            <p:cNvPr id="394" name="Google Shape;394;p19"/>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7" name="Google Shape;397;p19"/>
          <p:cNvSpPr/>
          <p:nvPr/>
        </p:nvSpPr>
        <p:spPr>
          <a:xfrm>
            <a:off x="1050592" y="3209646"/>
            <a:ext cx="9132" cy="2718457"/>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7090326" y="2590809"/>
            <a:ext cx="9132" cy="1822361"/>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 name="Google Shape;399;p19"/>
          <p:cNvGrpSpPr/>
          <p:nvPr/>
        </p:nvGrpSpPr>
        <p:grpSpPr>
          <a:xfrm>
            <a:off x="989005" y="-389666"/>
            <a:ext cx="62143" cy="897428"/>
            <a:chOff x="2038689" y="173907"/>
            <a:chExt cx="57599" cy="831799"/>
          </a:xfrm>
        </p:grpSpPr>
        <p:sp>
          <p:nvSpPr>
            <p:cNvPr id="400" name="Google Shape;400;p19"/>
            <p:cNvSpPr/>
            <p:nvPr/>
          </p:nvSpPr>
          <p:spPr>
            <a:xfrm>
              <a:off x="2038689" y="947872"/>
              <a:ext cx="57599" cy="57834"/>
            </a:xfrm>
            <a:custGeom>
              <a:avLst/>
              <a:gdLst/>
              <a:ahLst/>
              <a:cxnLst/>
              <a:rect l="l" t="t" r="r" b="b"/>
              <a:pathLst>
                <a:path w="2198" h="2207" fill="none" extrusionOk="0">
                  <a:moveTo>
                    <a:pt x="1" y="0"/>
                  </a:moveTo>
                  <a:lnTo>
                    <a:pt x="2197" y="0"/>
                  </a:lnTo>
                  <a:lnTo>
                    <a:pt x="2197" y="2206"/>
                  </a:lnTo>
                  <a:lnTo>
                    <a:pt x="1" y="2206"/>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9"/>
            <p:cNvSpPr/>
            <p:nvPr/>
          </p:nvSpPr>
          <p:spPr>
            <a:xfrm>
              <a:off x="2063269" y="173907"/>
              <a:ext cx="8438" cy="692074"/>
            </a:xfrm>
            <a:custGeom>
              <a:avLst/>
              <a:gdLst/>
              <a:ahLst/>
              <a:cxnLst/>
              <a:rect l="l" t="t" r="r" b="b"/>
              <a:pathLst>
                <a:path w="322" h="26410" extrusionOk="0">
                  <a:moveTo>
                    <a:pt x="166" y="1"/>
                  </a:moveTo>
                  <a:lnTo>
                    <a:pt x="0" y="26410"/>
                  </a:lnTo>
                  <a:lnTo>
                    <a:pt x="322" y="26410"/>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19"/>
          <p:cNvGrpSpPr/>
          <p:nvPr/>
        </p:nvGrpSpPr>
        <p:grpSpPr>
          <a:xfrm>
            <a:off x="8568723" y="2184809"/>
            <a:ext cx="214702" cy="2308597"/>
            <a:chOff x="8008096" y="2108910"/>
            <a:chExt cx="199001" cy="2139769"/>
          </a:xfrm>
        </p:grpSpPr>
        <p:sp>
          <p:nvSpPr>
            <p:cNvPr id="403" name="Google Shape;403;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 name="Google Shape;405;p19"/>
          <p:cNvSpPr/>
          <p:nvPr/>
        </p:nvSpPr>
        <p:spPr>
          <a:xfrm>
            <a:off x="6423211" y="3192659"/>
            <a:ext cx="86853" cy="86825"/>
          </a:xfrm>
          <a:custGeom>
            <a:avLst/>
            <a:gdLst/>
            <a:ahLst/>
            <a:cxnLst/>
            <a:rect l="l" t="t" r="r" b="b"/>
            <a:pathLst>
              <a:path w="3072" h="3071" extrusionOk="0">
                <a:moveTo>
                  <a:pt x="1" y="0"/>
                </a:moveTo>
                <a:lnTo>
                  <a:pt x="1" y="3070"/>
                </a:lnTo>
                <a:lnTo>
                  <a:pt x="3071" y="3070"/>
                </a:lnTo>
                <a:lnTo>
                  <a:pt x="3071"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 name="Google Shape;406;p19"/>
          <p:cNvGrpSpPr/>
          <p:nvPr/>
        </p:nvGrpSpPr>
        <p:grpSpPr>
          <a:xfrm>
            <a:off x="8221223" y="9"/>
            <a:ext cx="214702" cy="2308597"/>
            <a:chOff x="8008096" y="2108910"/>
            <a:chExt cx="199001" cy="2139769"/>
          </a:xfrm>
        </p:grpSpPr>
        <p:sp>
          <p:nvSpPr>
            <p:cNvPr id="407" name="Google Shape;407;p19"/>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9"/>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42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1pPr>
            <a:lvl2pPr lvl="1">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2pPr>
            <a:lvl3pPr lvl="2">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3pPr>
            <a:lvl4pPr lvl="3">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4pPr>
            <a:lvl5pPr lvl="4">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5pPr>
            <a:lvl6pPr lvl="5">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6pPr>
            <a:lvl7pPr lvl="6">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7pPr>
            <a:lvl8pPr lvl="7">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8pPr>
            <a:lvl9pPr lvl="8">
              <a:spcBef>
                <a:spcPts val="0"/>
              </a:spcBef>
              <a:spcAft>
                <a:spcPts val="0"/>
              </a:spcAft>
              <a:buClr>
                <a:schemeClr val="lt1"/>
              </a:buClr>
              <a:buSzPts val="2800"/>
              <a:buFont typeface="Share Tech"/>
              <a:buNone/>
              <a:defRPr sz="2800">
                <a:solidFill>
                  <a:schemeClr val="lt1"/>
                </a:solidFill>
                <a:latin typeface="Share Tech"/>
                <a:ea typeface="Share Tech"/>
                <a:cs typeface="Share Tech"/>
                <a:sym typeface="Share Tech"/>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Maven Pro"/>
              <a:buChar char="●"/>
              <a:defRPr sz="1800">
                <a:solidFill>
                  <a:schemeClr val="lt1"/>
                </a:solidFill>
                <a:latin typeface="Maven Pro"/>
                <a:ea typeface="Maven Pro"/>
                <a:cs typeface="Maven Pro"/>
                <a:sym typeface="Maven Pro"/>
              </a:defRPr>
            </a:lvl1pPr>
            <a:lvl2pPr marL="914400" lvl="1"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2pPr>
            <a:lvl3pPr marL="1371600" lvl="2"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3pPr>
            <a:lvl4pPr marL="1828800" lvl="3"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4pPr>
            <a:lvl5pPr marL="2286000" lvl="4"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5pPr>
            <a:lvl6pPr marL="2743200" lvl="5"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6pPr>
            <a:lvl7pPr marL="3200400" lvl="6"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7pPr>
            <a:lvl8pPr marL="3657600" lvl="7" indent="-317500">
              <a:lnSpc>
                <a:spcPct val="115000"/>
              </a:lnSpc>
              <a:spcBef>
                <a:spcPts val="1600"/>
              </a:spcBef>
              <a:spcAft>
                <a:spcPts val="0"/>
              </a:spcAft>
              <a:buClr>
                <a:schemeClr val="lt1"/>
              </a:buClr>
              <a:buSzPts val="1400"/>
              <a:buFont typeface="Maven Pro"/>
              <a:buChar char="○"/>
              <a:defRPr>
                <a:solidFill>
                  <a:schemeClr val="lt1"/>
                </a:solidFill>
                <a:latin typeface="Maven Pro"/>
                <a:ea typeface="Maven Pro"/>
                <a:cs typeface="Maven Pro"/>
                <a:sym typeface="Maven Pro"/>
              </a:defRPr>
            </a:lvl8pPr>
            <a:lvl9pPr marL="4114800" lvl="8" indent="-317500">
              <a:lnSpc>
                <a:spcPct val="115000"/>
              </a:lnSpc>
              <a:spcBef>
                <a:spcPts val="1600"/>
              </a:spcBef>
              <a:spcAft>
                <a:spcPts val="1600"/>
              </a:spcAft>
              <a:buClr>
                <a:schemeClr val="lt1"/>
              </a:buClr>
              <a:buSzPts val="1400"/>
              <a:buFont typeface="Maven Pro"/>
              <a:buChar char="■"/>
              <a:defRPr>
                <a:solidFill>
                  <a:schemeClr val="lt1"/>
                </a:solidFill>
                <a:latin typeface="Maven Pro"/>
                <a:ea typeface="Maven Pro"/>
                <a:cs typeface="Maven Pro"/>
                <a:sym typeface="Maven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5" r:id="rId6"/>
    <p:sldLayoutId id="2147483657" r:id="rId7"/>
    <p:sldLayoutId id="2147483665"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hyperlink" Target="https://bit.ly/neilmartinez" TargetMode="External"/><Relationship Id="rId7"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hyperlink" Target="https://bit.ly/neilmartinez-github" TargetMode="External"/><Relationship Id="rId5" Type="http://schemas.openxmlformats.org/officeDocument/2006/relationships/hyperlink" Target="https://bit.ly/neilmartinez-linkedin" TargetMode="External"/><Relationship Id="rId4" Type="http://schemas.openxmlformats.org/officeDocument/2006/relationships/hyperlink" Target="https://bit.ly/neilmartinez-medium" TargetMode="External"/><Relationship Id="rId9"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sv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view?r=eyJrIjoiNmY4MWM3OTYtMGM4Ni00NWMxLWFhMTQtNTNlOGIyY2EwY2I3IiwidCI6ImRmODY3OWNkLWE4MGUtNDVkOC05OWFjLWM4M2VkN2ZmOTVhMCJ9"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25"/>
          <p:cNvSpPr txBox="1">
            <a:spLocks noGrp="1"/>
          </p:cNvSpPr>
          <p:nvPr>
            <p:ph type="subTitle" idx="1"/>
          </p:nvPr>
        </p:nvSpPr>
        <p:spPr>
          <a:xfrm>
            <a:off x="2924250" y="2804488"/>
            <a:ext cx="3295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DATA ANALYSIS</a:t>
            </a:r>
          </a:p>
          <a:p>
            <a:pPr marL="0" lvl="0" indent="0" algn="ctr" rtl="0">
              <a:spcBef>
                <a:spcPts val="0"/>
              </a:spcBef>
              <a:spcAft>
                <a:spcPts val="0"/>
              </a:spcAft>
              <a:buNone/>
            </a:pPr>
            <a:r>
              <a:rPr lang="en-US" dirty="0"/>
              <a:t>BY NEIL ANGELO MARTINEZ</a:t>
            </a:r>
            <a:endParaRPr dirty="0"/>
          </a:p>
        </p:txBody>
      </p:sp>
      <p:sp>
        <p:nvSpPr>
          <p:cNvPr id="435" name="Google Shape;435;p25"/>
          <p:cNvSpPr txBox="1">
            <a:spLocks noGrp="1"/>
          </p:cNvSpPr>
          <p:nvPr>
            <p:ph type="ctrTitle"/>
          </p:nvPr>
        </p:nvSpPr>
        <p:spPr>
          <a:xfrm>
            <a:off x="1561650" y="751888"/>
            <a:ext cx="60207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6000" b="1" dirty="0"/>
              <a:t>NYPD</a:t>
            </a:r>
            <a:r>
              <a:rPr lang="en" sz="6000" dirty="0"/>
              <a:t> </a:t>
            </a:r>
            <a:r>
              <a:rPr lang="en" sz="6000" b="1" dirty="0"/>
              <a:t>ARREST</a:t>
            </a:r>
            <a:br>
              <a:rPr lang="en" dirty="0"/>
            </a:br>
            <a:r>
              <a:rPr lang="en" sz="4400" dirty="0"/>
              <a:t>Year to Date (2022)</a:t>
            </a:r>
            <a:endParaRPr dirty="0"/>
          </a:p>
        </p:txBody>
      </p:sp>
      <p:sp>
        <p:nvSpPr>
          <p:cNvPr id="436" name="Google Shape;436;p25"/>
          <p:cNvSpPr/>
          <p:nvPr/>
        </p:nvSpPr>
        <p:spPr>
          <a:xfrm>
            <a:off x="1917281" y="4715495"/>
            <a:ext cx="121434" cy="121434"/>
          </a:xfrm>
          <a:custGeom>
            <a:avLst/>
            <a:gdLst/>
            <a:ahLst/>
            <a:cxnLst/>
            <a:rect l="l" t="t" r="r" b="b"/>
            <a:pathLst>
              <a:path w="4634" h="4634" extrusionOk="0">
                <a:moveTo>
                  <a:pt x="1" y="0"/>
                </a:moveTo>
                <a:lnTo>
                  <a:pt x="1" y="4633"/>
                </a:lnTo>
                <a:lnTo>
                  <a:pt x="4634" y="4633"/>
                </a:lnTo>
                <a:lnTo>
                  <a:pt x="4634" y="0"/>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5"/>
          <p:cNvSpPr/>
          <p:nvPr/>
        </p:nvSpPr>
        <p:spPr>
          <a:xfrm>
            <a:off x="7047944" y="3537816"/>
            <a:ext cx="57834" cy="57834"/>
          </a:xfrm>
          <a:custGeom>
            <a:avLst/>
            <a:gdLst/>
            <a:ahLst/>
            <a:cxnLst/>
            <a:rect l="l" t="t" r="r" b="b"/>
            <a:pathLst>
              <a:path w="2207" h="2207" fill="none" extrusionOk="0">
                <a:moveTo>
                  <a:pt x="0" y="1"/>
                </a:moveTo>
                <a:lnTo>
                  <a:pt x="2206" y="1"/>
                </a:lnTo>
                <a:lnTo>
                  <a:pt x="2206" y="2207"/>
                </a:lnTo>
                <a:lnTo>
                  <a:pt x="0" y="2207"/>
                </a:lnTo>
                <a:close/>
              </a:path>
            </a:pathLst>
          </a:custGeom>
          <a:noFill/>
          <a:ln w="1375" cap="flat" cmpd="sng">
            <a:solidFill>
              <a:srgbClr val="E898A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5"/>
          <p:cNvSpPr/>
          <p:nvPr/>
        </p:nvSpPr>
        <p:spPr>
          <a:xfrm>
            <a:off x="2307882" y="3002386"/>
            <a:ext cx="104086" cy="104322"/>
          </a:xfrm>
          <a:custGeom>
            <a:avLst/>
            <a:gdLst/>
            <a:ahLst/>
            <a:cxnLst/>
            <a:rect l="l" t="t" r="r" b="b"/>
            <a:pathLst>
              <a:path w="3972" h="3981" fill="none" extrusionOk="0">
                <a:moveTo>
                  <a:pt x="1" y="1"/>
                </a:moveTo>
                <a:lnTo>
                  <a:pt x="3972" y="1"/>
                </a:lnTo>
                <a:lnTo>
                  <a:pt x="3972" y="3981"/>
                </a:lnTo>
                <a:lnTo>
                  <a:pt x="1" y="3981"/>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5"/>
          <p:cNvSpPr/>
          <p:nvPr/>
        </p:nvSpPr>
        <p:spPr>
          <a:xfrm>
            <a:off x="6293004" y="835609"/>
            <a:ext cx="80476" cy="80476"/>
          </a:xfrm>
          <a:custGeom>
            <a:avLst/>
            <a:gdLst/>
            <a:ahLst/>
            <a:cxnLst/>
            <a:rect l="l" t="t" r="r" b="b"/>
            <a:pathLst>
              <a:path w="3071" h="3071" extrusionOk="0">
                <a:moveTo>
                  <a:pt x="1" y="1"/>
                </a:moveTo>
                <a:lnTo>
                  <a:pt x="1" y="3071"/>
                </a:lnTo>
                <a:lnTo>
                  <a:pt x="3071" y="3071"/>
                </a:lnTo>
                <a:lnTo>
                  <a:pt x="3071"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5"/>
          <p:cNvSpPr/>
          <p:nvPr/>
        </p:nvSpPr>
        <p:spPr>
          <a:xfrm>
            <a:off x="5969504" y="3118803"/>
            <a:ext cx="119993" cy="119966"/>
          </a:xfrm>
          <a:custGeom>
            <a:avLst/>
            <a:gdLst/>
            <a:ahLst/>
            <a:cxnLst/>
            <a:rect l="l" t="t" r="r" b="b"/>
            <a:pathLst>
              <a:path w="4579" h="4578" extrusionOk="0">
                <a:moveTo>
                  <a:pt x="1" y="0"/>
                </a:moveTo>
                <a:lnTo>
                  <a:pt x="1" y="4578"/>
                </a:lnTo>
                <a:lnTo>
                  <a:pt x="4578" y="4578"/>
                </a:lnTo>
                <a:lnTo>
                  <a:pt x="4578" y="0"/>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5"/>
          <p:cNvSpPr/>
          <p:nvPr/>
        </p:nvSpPr>
        <p:spPr>
          <a:xfrm>
            <a:off x="2924242" y="4302208"/>
            <a:ext cx="119993" cy="119993"/>
          </a:xfrm>
          <a:custGeom>
            <a:avLst/>
            <a:gdLst/>
            <a:ahLst/>
            <a:cxnLst/>
            <a:rect l="l" t="t" r="r" b="b"/>
            <a:pathLst>
              <a:path w="4579" h="4579" extrusionOk="0">
                <a:moveTo>
                  <a:pt x="0" y="1"/>
                </a:moveTo>
                <a:lnTo>
                  <a:pt x="0" y="4578"/>
                </a:lnTo>
                <a:lnTo>
                  <a:pt x="4578" y="4578"/>
                </a:lnTo>
                <a:lnTo>
                  <a:pt x="4578" y="1"/>
                </a:lnTo>
                <a:close/>
              </a:path>
            </a:pathLst>
          </a:custGeom>
          <a:solidFill>
            <a:srgbClr val="FF9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 name="Google Shape;442;p25"/>
          <p:cNvGrpSpPr/>
          <p:nvPr/>
        </p:nvGrpSpPr>
        <p:grpSpPr>
          <a:xfrm>
            <a:off x="6232314" y="3696331"/>
            <a:ext cx="121434" cy="1073147"/>
            <a:chOff x="6232314" y="3696331"/>
            <a:chExt cx="121434" cy="1073147"/>
          </a:xfrm>
        </p:grpSpPr>
        <p:sp>
          <p:nvSpPr>
            <p:cNvPr id="443" name="Google Shape;443;p25"/>
            <p:cNvSpPr/>
            <p:nvPr/>
          </p:nvSpPr>
          <p:spPr>
            <a:xfrm>
              <a:off x="6232314" y="4648280"/>
              <a:ext cx="121434" cy="121198"/>
            </a:xfrm>
            <a:custGeom>
              <a:avLst/>
              <a:gdLst/>
              <a:ahLst/>
              <a:cxnLst/>
              <a:rect l="l" t="t" r="r" b="b"/>
              <a:pathLst>
                <a:path w="4634" h="4625" extrusionOk="0">
                  <a:moveTo>
                    <a:pt x="0" y="1"/>
                  </a:moveTo>
                  <a:lnTo>
                    <a:pt x="0" y="4624"/>
                  </a:lnTo>
                  <a:lnTo>
                    <a:pt x="4633" y="4624"/>
                  </a:lnTo>
                  <a:lnTo>
                    <a:pt x="4633" y="1"/>
                  </a:ln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5"/>
            <p:cNvSpPr/>
            <p:nvPr/>
          </p:nvSpPr>
          <p:spPr>
            <a:xfrm>
              <a:off x="6288681" y="3696331"/>
              <a:ext cx="8700" cy="872731"/>
            </a:xfrm>
            <a:custGeom>
              <a:avLst/>
              <a:gdLst/>
              <a:ahLst/>
              <a:cxnLst/>
              <a:rect l="l" t="t" r="r" b="b"/>
              <a:pathLst>
                <a:path w="332" h="33304" extrusionOk="0">
                  <a:moveTo>
                    <a:pt x="166" y="0"/>
                  </a:moveTo>
                  <a:lnTo>
                    <a:pt x="0" y="33304"/>
                  </a:lnTo>
                  <a:lnTo>
                    <a:pt x="331" y="33304"/>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25"/>
          <p:cNvGrpSpPr/>
          <p:nvPr/>
        </p:nvGrpSpPr>
        <p:grpSpPr>
          <a:xfrm>
            <a:off x="6780548" y="337714"/>
            <a:ext cx="133252" cy="1952377"/>
            <a:chOff x="6780548" y="337714"/>
            <a:chExt cx="133252" cy="1952377"/>
          </a:xfrm>
        </p:grpSpPr>
        <p:sp>
          <p:nvSpPr>
            <p:cNvPr id="446" name="Google Shape;446;p25"/>
            <p:cNvSpPr/>
            <p:nvPr/>
          </p:nvSpPr>
          <p:spPr>
            <a:xfrm>
              <a:off x="6780548" y="2156839"/>
              <a:ext cx="133252" cy="133252"/>
            </a:xfrm>
            <a:custGeom>
              <a:avLst/>
              <a:gdLst/>
              <a:ahLst/>
              <a:cxnLst/>
              <a:rect l="l" t="t" r="r" b="b"/>
              <a:pathLst>
                <a:path w="5085" h="5085" fill="none" extrusionOk="0">
                  <a:moveTo>
                    <a:pt x="1" y="1"/>
                  </a:moveTo>
                  <a:lnTo>
                    <a:pt x="5084" y="1"/>
                  </a:lnTo>
                  <a:lnTo>
                    <a:pt x="5084" y="5084"/>
                  </a:lnTo>
                  <a:lnTo>
                    <a:pt x="1"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5"/>
            <p:cNvSpPr/>
            <p:nvPr/>
          </p:nvSpPr>
          <p:spPr>
            <a:xfrm>
              <a:off x="6842943" y="337714"/>
              <a:ext cx="8464" cy="1695359"/>
            </a:xfrm>
            <a:custGeom>
              <a:avLst/>
              <a:gdLst/>
              <a:ahLst/>
              <a:cxnLst/>
              <a:rect l="l" t="t" r="r" b="b"/>
              <a:pathLst>
                <a:path w="323" h="64696" extrusionOk="0">
                  <a:moveTo>
                    <a:pt x="157" y="0"/>
                  </a:moveTo>
                  <a:lnTo>
                    <a:pt x="1" y="64695"/>
                  </a:lnTo>
                  <a:lnTo>
                    <a:pt x="322" y="64695"/>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 name="Google Shape;448;p25"/>
          <p:cNvGrpSpPr/>
          <p:nvPr/>
        </p:nvGrpSpPr>
        <p:grpSpPr>
          <a:xfrm>
            <a:off x="1608717" y="1280046"/>
            <a:ext cx="199237" cy="2828935"/>
            <a:chOff x="1608717" y="1280046"/>
            <a:chExt cx="199237" cy="2828935"/>
          </a:xfrm>
        </p:grpSpPr>
        <p:sp>
          <p:nvSpPr>
            <p:cNvPr id="449" name="Google Shape;449;p25"/>
            <p:cNvSpPr/>
            <p:nvPr/>
          </p:nvSpPr>
          <p:spPr>
            <a:xfrm>
              <a:off x="1608717" y="3909744"/>
              <a:ext cx="199237" cy="199237"/>
            </a:xfrm>
            <a:custGeom>
              <a:avLst/>
              <a:gdLst/>
              <a:ahLst/>
              <a:cxnLst/>
              <a:rect l="l" t="t" r="r" b="b"/>
              <a:pathLst>
                <a:path w="7603" h="7603" extrusionOk="0">
                  <a:moveTo>
                    <a:pt x="0" y="1"/>
                  </a:moveTo>
                  <a:lnTo>
                    <a:pt x="0" y="7602"/>
                  </a:lnTo>
                  <a:lnTo>
                    <a:pt x="7602" y="7602"/>
                  </a:lnTo>
                  <a:lnTo>
                    <a:pt x="7602"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5"/>
            <p:cNvSpPr/>
            <p:nvPr/>
          </p:nvSpPr>
          <p:spPr>
            <a:xfrm>
              <a:off x="1656175" y="3269477"/>
              <a:ext cx="104086" cy="104086"/>
            </a:xfrm>
            <a:custGeom>
              <a:avLst/>
              <a:gdLst/>
              <a:ahLst/>
              <a:cxnLst/>
              <a:rect l="l" t="t" r="r" b="b"/>
              <a:pathLst>
                <a:path w="3972" h="3972" extrusionOk="0">
                  <a:moveTo>
                    <a:pt x="0" y="1"/>
                  </a:moveTo>
                  <a:lnTo>
                    <a:pt x="0" y="3972"/>
                  </a:lnTo>
                  <a:lnTo>
                    <a:pt x="3971" y="3972"/>
                  </a:lnTo>
                  <a:lnTo>
                    <a:pt x="3971"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5"/>
            <p:cNvSpPr/>
            <p:nvPr/>
          </p:nvSpPr>
          <p:spPr>
            <a:xfrm>
              <a:off x="1704104" y="1280046"/>
              <a:ext cx="8464" cy="1794099"/>
            </a:xfrm>
            <a:custGeom>
              <a:avLst/>
              <a:gdLst/>
              <a:ahLst/>
              <a:cxnLst/>
              <a:rect l="l" t="t" r="r" b="b"/>
              <a:pathLst>
                <a:path w="323" h="68464" extrusionOk="0">
                  <a:moveTo>
                    <a:pt x="157" y="0"/>
                  </a:moveTo>
                  <a:lnTo>
                    <a:pt x="0" y="68464"/>
                  </a:lnTo>
                  <a:lnTo>
                    <a:pt x="322" y="68464"/>
                  </a:lnTo>
                  <a:lnTo>
                    <a:pt x="157"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 name="Google Shape;452;p25"/>
          <p:cNvSpPr/>
          <p:nvPr/>
        </p:nvSpPr>
        <p:spPr>
          <a:xfrm>
            <a:off x="2355692" y="3696328"/>
            <a:ext cx="8464" cy="2519663"/>
          </a:xfrm>
          <a:custGeom>
            <a:avLst/>
            <a:gdLst/>
            <a:ahLst/>
            <a:cxnLst/>
            <a:rect l="l" t="t" r="r" b="b"/>
            <a:pathLst>
              <a:path w="323" h="96152" extrusionOk="0">
                <a:moveTo>
                  <a:pt x="166" y="1"/>
                </a:moveTo>
                <a:lnTo>
                  <a:pt x="1" y="96151"/>
                </a:lnTo>
                <a:lnTo>
                  <a:pt x="322" y="96151"/>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7446601" y="3454956"/>
            <a:ext cx="8464" cy="1689096"/>
          </a:xfrm>
          <a:custGeom>
            <a:avLst/>
            <a:gdLst/>
            <a:ahLst/>
            <a:cxnLst/>
            <a:rect l="l" t="t" r="r" b="b"/>
            <a:pathLst>
              <a:path w="323" h="64457" extrusionOk="0">
                <a:moveTo>
                  <a:pt x="157" y="1"/>
                </a:moveTo>
                <a:lnTo>
                  <a:pt x="0" y="64456"/>
                </a:lnTo>
                <a:lnTo>
                  <a:pt x="322" y="64456"/>
                </a:lnTo>
                <a:lnTo>
                  <a:pt x="157"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25"/>
          <p:cNvGrpSpPr/>
          <p:nvPr/>
        </p:nvGrpSpPr>
        <p:grpSpPr>
          <a:xfrm>
            <a:off x="8008096" y="2108910"/>
            <a:ext cx="199001" cy="2139769"/>
            <a:chOff x="8008096" y="2108910"/>
            <a:chExt cx="199001" cy="2139769"/>
          </a:xfrm>
        </p:grpSpPr>
        <p:sp>
          <p:nvSpPr>
            <p:cNvPr id="455" name="Google Shape;455;p25"/>
            <p:cNvSpPr/>
            <p:nvPr/>
          </p:nvSpPr>
          <p:spPr>
            <a:xfrm>
              <a:off x="8008096" y="4049705"/>
              <a:ext cx="199001" cy="198975"/>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8103246" y="2108910"/>
              <a:ext cx="8464" cy="1793863"/>
            </a:xfrm>
            <a:custGeom>
              <a:avLst/>
              <a:gdLst/>
              <a:ahLst/>
              <a:cxnLst/>
              <a:rect l="l" t="t" r="r" b="b"/>
              <a:pathLst>
                <a:path w="323" h="68455" extrusionOk="0">
                  <a:moveTo>
                    <a:pt x="166" y="1"/>
                  </a:moveTo>
                  <a:lnTo>
                    <a:pt x="0" y="68455"/>
                  </a:lnTo>
                  <a:lnTo>
                    <a:pt x="322" y="68455"/>
                  </a:lnTo>
                  <a:lnTo>
                    <a:pt x="166" y="1"/>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 name="Google Shape;457;p25"/>
          <p:cNvGrpSpPr/>
          <p:nvPr/>
        </p:nvGrpSpPr>
        <p:grpSpPr>
          <a:xfrm>
            <a:off x="4472500" y="3928605"/>
            <a:ext cx="199001" cy="867198"/>
            <a:chOff x="4475150" y="4052605"/>
            <a:chExt cx="199001" cy="867198"/>
          </a:xfrm>
        </p:grpSpPr>
        <p:sp>
          <p:nvSpPr>
            <p:cNvPr id="458" name="Google Shape;458;p25"/>
            <p:cNvSpPr/>
            <p:nvPr/>
          </p:nvSpPr>
          <p:spPr>
            <a:xfrm>
              <a:off x="4475150" y="4052605"/>
              <a:ext cx="199001" cy="220121"/>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4522600" y="4494201"/>
              <a:ext cx="104095" cy="115148"/>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4534403" y="4830814"/>
              <a:ext cx="80477" cy="88990"/>
            </a:xfrm>
            <a:custGeom>
              <a:avLst/>
              <a:gdLst/>
              <a:ahLst/>
              <a:cxnLst/>
              <a:rect l="l" t="t" r="r" b="b"/>
              <a:pathLst>
                <a:path w="7594" h="7593" extrusionOk="0">
                  <a:moveTo>
                    <a:pt x="1" y="0"/>
                  </a:moveTo>
                  <a:lnTo>
                    <a:pt x="1" y="7593"/>
                  </a:lnTo>
                  <a:lnTo>
                    <a:pt x="7593" y="7593"/>
                  </a:lnTo>
                  <a:lnTo>
                    <a:pt x="7593"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770CD98E-4763-A1AD-68C2-BD901ED597CF}"/>
              </a:ext>
            </a:extLst>
          </p:cNvPr>
          <p:cNvPicPr>
            <a:picLocks noChangeAspect="1"/>
          </p:cNvPicPr>
          <p:nvPr/>
        </p:nvPicPr>
        <p:blipFill>
          <a:blip r:embed="rId3"/>
          <a:stretch>
            <a:fillRect/>
          </a:stretch>
        </p:blipFill>
        <p:spPr>
          <a:xfrm>
            <a:off x="1608717" y="1188245"/>
            <a:ext cx="678123" cy="844828"/>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32"/>
        <p:cNvGrpSpPr/>
        <p:nvPr/>
      </p:nvGrpSpPr>
      <p:grpSpPr>
        <a:xfrm>
          <a:off x="0" y="0"/>
          <a:ext cx="0" cy="0"/>
          <a:chOff x="0" y="0"/>
          <a:chExt cx="0" cy="0"/>
        </a:xfrm>
      </p:grpSpPr>
      <p:sp>
        <p:nvSpPr>
          <p:cNvPr id="1133" name="Google Shape;1133;p40"/>
          <p:cNvSpPr txBox="1">
            <a:spLocks noGrp="1"/>
          </p:cNvSpPr>
          <p:nvPr>
            <p:ph type="ctrTitle"/>
          </p:nvPr>
        </p:nvSpPr>
        <p:spPr>
          <a:xfrm>
            <a:off x="432518" y="449132"/>
            <a:ext cx="3453681" cy="54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b="1" dirty="0"/>
              <a:t>DID YOU KNOW?</a:t>
            </a:r>
            <a:endParaRPr sz="3200" b="1" dirty="0"/>
          </a:p>
        </p:txBody>
      </p:sp>
      <p:sp>
        <p:nvSpPr>
          <p:cNvPr id="1134" name="Google Shape;1134;p40"/>
          <p:cNvSpPr txBox="1">
            <a:spLocks noGrp="1"/>
          </p:cNvSpPr>
          <p:nvPr>
            <p:ph type="subTitle" idx="1"/>
          </p:nvPr>
        </p:nvSpPr>
        <p:spPr>
          <a:xfrm>
            <a:off x="484909" y="1076761"/>
            <a:ext cx="8174181" cy="1985094"/>
          </a:xfrm>
          <a:prstGeom prst="rect">
            <a:avLst/>
          </a:prstGeom>
        </p:spPr>
        <p:txBody>
          <a:bodyPr spcFirstLastPara="1" wrap="square" lIns="91425" tIns="91425" rIns="91425" bIns="91425" anchor="b" anchorCtr="0">
            <a:noAutofit/>
          </a:bodyPr>
          <a:lstStyle/>
          <a:p>
            <a:pPr marL="0" lvl="0" indent="0" algn="just" rtl="0">
              <a:spcBef>
                <a:spcPts val="0"/>
              </a:spcBef>
              <a:spcAft>
                <a:spcPts val="0"/>
              </a:spcAft>
              <a:buNone/>
            </a:pPr>
            <a:r>
              <a:rPr lang="en-US" sz="2400" dirty="0"/>
              <a:t>The 99</a:t>
            </a:r>
            <a:r>
              <a:rPr lang="en-US" sz="2400" baseline="30000" dirty="0"/>
              <a:t>th</a:t>
            </a:r>
            <a:r>
              <a:rPr lang="en-US" sz="2400" dirty="0"/>
              <a:t> precinct in the TV show Brooklyn Nine-Nine is not real. What is seen on the show is Brooklyn's 78th precinct, located at the corner of Sixth Avenue and Bergen Street near the Barclays Center. Most of the show, however, is shot on a sound stage in California.</a:t>
            </a:r>
            <a:endParaRPr sz="2400" dirty="0"/>
          </a:p>
        </p:txBody>
      </p:sp>
      <p:pic>
        <p:nvPicPr>
          <p:cNvPr id="4" name="Picture 3">
            <a:extLst>
              <a:ext uri="{FF2B5EF4-FFF2-40B4-BE49-F238E27FC236}">
                <a16:creationId xmlns:a16="http://schemas.microsoft.com/office/drawing/2014/main" id="{53DC4097-2495-5050-1D5A-F3472A28D899}"/>
              </a:ext>
            </a:extLst>
          </p:cNvPr>
          <p:cNvPicPr>
            <a:picLocks noChangeAspect="1"/>
          </p:cNvPicPr>
          <p:nvPr/>
        </p:nvPicPr>
        <p:blipFill>
          <a:blip r:embed="rId3"/>
          <a:stretch>
            <a:fillRect/>
          </a:stretch>
        </p:blipFill>
        <p:spPr>
          <a:xfrm>
            <a:off x="5036127" y="2709429"/>
            <a:ext cx="3619117" cy="203575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0"/>
        <p:cNvGrpSpPr/>
        <p:nvPr/>
      </p:nvGrpSpPr>
      <p:grpSpPr>
        <a:xfrm>
          <a:off x="0" y="0"/>
          <a:ext cx="0" cy="0"/>
          <a:chOff x="0" y="0"/>
          <a:chExt cx="0" cy="0"/>
        </a:xfrm>
      </p:grpSpPr>
      <p:sp>
        <p:nvSpPr>
          <p:cNvPr id="1361" name="Google Shape;1361;p47"/>
          <p:cNvSpPr txBox="1">
            <a:spLocks noGrp="1"/>
          </p:cNvSpPr>
          <p:nvPr>
            <p:ph type="title"/>
          </p:nvPr>
        </p:nvSpPr>
        <p:spPr>
          <a:xfrm>
            <a:off x="2065441" y="1820596"/>
            <a:ext cx="4927177" cy="112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 YOU</a:t>
            </a:r>
            <a:endParaRPr dirty="0"/>
          </a:p>
        </p:txBody>
      </p:sp>
      <p:sp>
        <p:nvSpPr>
          <p:cNvPr id="1362" name="Google Shape;1362;p47"/>
          <p:cNvSpPr txBox="1">
            <a:spLocks noGrp="1"/>
          </p:cNvSpPr>
          <p:nvPr>
            <p:ph type="subTitle" idx="1"/>
          </p:nvPr>
        </p:nvSpPr>
        <p:spPr>
          <a:xfrm>
            <a:off x="2902550" y="540000"/>
            <a:ext cx="2960400" cy="135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accent2"/>
                </a:solidFill>
              </a:rPr>
              <a:t>Do you have any questions?</a:t>
            </a:r>
            <a:endParaRPr dirty="0">
              <a:solidFill>
                <a:schemeClr val="accent2"/>
              </a:solidFill>
            </a:endParaRPr>
          </a:p>
          <a:p>
            <a:pPr marL="0" lvl="0" indent="0" algn="ctr" rtl="0">
              <a:spcBef>
                <a:spcPts val="0"/>
              </a:spcBef>
              <a:spcAft>
                <a:spcPts val="0"/>
              </a:spcAft>
              <a:buNone/>
            </a:pPr>
            <a:endParaRPr dirty="0"/>
          </a:p>
          <a:p>
            <a:pPr marL="0" lvl="0" indent="0" algn="ctr" rtl="0">
              <a:spcBef>
                <a:spcPts val="0"/>
              </a:spcBef>
              <a:spcAft>
                <a:spcPts val="0"/>
              </a:spcAft>
              <a:buNone/>
            </a:pPr>
            <a:r>
              <a:rPr lang="en-US" dirty="0"/>
              <a:t>neilangelomartinez@gmail.com</a:t>
            </a:r>
            <a:endParaRPr dirty="0"/>
          </a:p>
          <a:p>
            <a:pPr marL="0" lvl="0" indent="0" algn="ctr" rtl="0">
              <a:spcBef>
                <a:spcPts val="0"/>
              </a:spcBef>
              <a:spcAft>
                <a:spcPts val="0"/>
              </a:spcAft>
              <a:buNone/>
            </a:pPr>
            <a:r>
              <a:rPr lang="en" dirty="0"/>
              <a:t>+</a:t>
            </a:r>
            <a:r>
              <a:rPr lang="en-US" dirty="0"/>
              <a:t>63 927 402 1199</a:t>
            </a:r>
          </a:p>
          <a:p>
            <a:pPr marL="0" lvl="0" indent="0" algn="ctr" rtl="0">
              <a:spcBef>
                <a:spcPts val="0"/>
              </a:spcBef>
              <a:spcAft>
                <a:spcPts val="0"/>
              </a:spcAft>
              <a:buNone/>
            </a:pPr>
            <a:r>
              <a:rPr lang="en-US" dirty="0"/>
              <a:t> </a:t>
            </a:r>
            <a:r>
              <a:rPr lang="en-US" dirty="0">
                <a:hlinkClick r:id="rId3"/>
              </a:rPr>
              <a:t>bit.ly/</a:t>
            </a:r>
            <a:r>
              <a:rPr lang="en-US" dirty="0" err="1">
                <a:hlinkClick r:id="rId3"/>
              </a:rPr>
              <a:t>neilmartinez</a:t>
            </a:r>
            <a:endParaRPr dirty="0"/>
          </a:p>
        </p:txBody>
      </p:sp>
      <p:sp>
        <p:nvSpPr>
          <p:cNvPr id="1364" name="Google Shape;1364;p47"/>
          <p:cNvSpPr/>
          <p:nvPr/>
        </p:nvSpPr>
        <p:spPr>
          <a:xfrm>
            <a:off x="-65247" y="971445"/>
            <a:ext cx="62397" cy="62143"/>
          </a:xfrm>
          <a:custGeom>
            <a:avLst/>
            <a:gdLst/>
            <a:ahLst/>
            <a:cxnLst/>
            <a:rect l="l" t="t" r="r" b="b"/>
            <a:pathLst>
              <a:path w="2207" h="2198" fill="none" extrusionOk="0">
                <a:moveTo>
                  <a:pt x="0" y="0"/>
                </a:moveTo>
                <a:lnTo>
                  <a:pt x="2207" y="0"/>
                </a:lnTo>
                <a:lnTo>
                  <a:pt x="2207" y="2197"/>
                </a:lnTo>
                <a:lnTo>
                  <a:pt x="0" y="2197"/>
                </a:lnTo>
                <a:close/>
              </a:path>
            </a:pathLst>
          </a:custGeom>
          <a:noFill/>
          <a:ln w="2975" cap="flat" cmpd="sng">
            <a:solidFill>
              <a:srgbClr val="00CFCC"/>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 name="Google Shape;1365;p47"/>
          <p:cNvGrpSpPr/>
          <p:nvPr/>
        </p:nvGrpSpPr>
        <p:grpSpPr>
          <a:xfrm>
            <a:off x="7981434" y="-1177061"/>
            <a:ext cx="203789" cy="1274754"/>
            <a:chOff x="2877432" y="975334"/>
            <a:chExt cx="188886" cy="1181531"/>
          </a:xfrm>
        </p:grpSpPr>
        <p:sp>
          <p:nvSpPr>
            <p:cNvPr id="1366" name="Google Shape;1366;p47"/>
            <p:cNvSpPr/>
            <p:nvPr/>
          </p:nvSpPr>
          <p:spPr>
            <a:xfrm>
              <a:off x="2877432" y="1968242"/>
              <a:ext cx="188886" cy="188624"/>
            </a:xfrm>
            <a:custGeom>
              <a:avLst/>
              <a:gdLst/>
              <a:ahLst/>
              <a:cxnLst/>
              <a:rect l="l" t="t" r="r" b="b"/>
              <a:pathLst>
                <a:path w="7208" h="7198" fill="none" extrusionOk="0">
                  <a:moveTo>
                    <a:pt x="1" y="0"/>
                  </a:moveTo>
                  <a:lnTo>
                    <a:pt x="7208" y="0"/>
                  </a:lnTo>
                  <a:lnTo>
                    <a:pt x="7208" y="7198"/>
                  </a:lnTo>
                  <a:lnTo>
                    <a:pt x="1" y="7198"/>
                  </a:lnTo>
                  <a:close/>
                </a:path>
              </a:pathLst>
            </a:custGeom>
            <a:noFill/>
            <a:ln w="5750"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7"/>
            <p:cNvSpPr/>
            <p:nvPr/>
          </p:nvSpPr>
          <p:spPr>
            <a:xfrm>
              <a:off x="2905393" y="1452501"/>
              <a:ext cx="133226" cy="133252"/>
            </a:xfrm>
            <a:custGeom>
              <a:avLst/>
              <a:gdLst/>
              <a:ahLst/>
              <a:cxnLst/>
              <a:rect l="l" t="t" r="r" b="b"/>
              <a:pathLst>
                <a:path w="5084" h="5085" fill="none" extrusionOk="0">
                  <a:moveTo>
                    <a:pt x="0" y="1"/>
                  </a:moveTo>
                  <a:lnTo>
                    <a:pt x="5083" y="1"/>
                  </a:lnTo>
                  <a:lnTo>
                    <a:pt x="5083" y="5084"/>
                  </a:lnTo>
                  <a:lnTo>
                    <a:pt x="0" y="5084"/>
                  </a:lnTo>
                  <a:close/>
                </a:path>
              </a:pathLst>
            </a:custGeom>
            <a:noFill/>
            <a:ln w="41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7"/>
            <p:cNvSpPr/>
            <p:nvPr/>
          </p:nvSpPr>
          <p:spPr>
            <a:xfrm>
              <a:off x="2931651" y="975334"/>
              <a:ext cx="80476" cy="80711"/>
            </a:xfrm>
            <a:custGeom>
              <a:avLst/>
              <a:gdLst/>
              <a:ahLst/>
              <a:cxnLst/>
              <a:rect l="l" t="t" r="r" b="b"/>
              <a:pathLst>
                <a:path w="3071" h="3080" fill="none" extrusionOk="0">
                  <a:moveTo>
                    <a:pt x="0" y="0"/>
                  </a:moveTo>
                  <a:lnTo>
                    <a:pt x="3070" y="0"/>
                  </a:lnTo>
                  <a:lnTo>
                    <a:pt x="3070" y="3080"/>
                  </a:lnTo>
                  <a:lnTo>
                    <a:pt x="0" y="3080"/>
                  </a:lnTo>
                  <a:close/>
                </a:path>
              </a:pathLst>
            </a:custGeom>
            <a:noFill/>
            <a:ln w="2525" cap="flat" cmpd="sng">
              <a:solidFill>
                <a:srgbClr val="FF9973"/>
              </a:solidFill>
              <a:prstDash val="solid"/>
              <a:miter lim="919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 name="Google Shape;1369;p47"/>
          <p:cNvSpPr/>
          <p:nvPr/>
        </p:nvSpPr>
        <p:spPr>
          <a:xfrm>
            <a:off x="9277943" y="-708433"/>
            <a:ext cx="9132" cy="2718429"/>
          </a:xfrm>
          <a:custGeom>
            <a:avLst/>
            <a:gdLst/>
            <a:ahLst/>
            <a:cxnLst/>
            <a:rect l="l" t="t" r="r" b="b"/>
            <a:pathLst>
              <a:path w="323" h="96151" extrusionOk="0">
                <a:moveTo>
                  <a:pt x="166" y="0"/>
                </a:moveTo>
                <a:lnTo>
                  <a:pt x="1" y="96150"/>
                </a:lnTo>
                <a:lnTo>
                  <a:pt x="323" y="96150"/>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7"/>
          <p:cNvSpPr/>
          <p:nvPr/>
        </p:nvSpPr>
        <p:spPr>
          <a:xfrm>
            <a:off x="335228" y="-685306"/>
            <a:ext cx="9132" cy="1822332"/>
          </a:xfrm>
          <a:custGeom>
            <a:avLst/>
            <a:gdLst/>
            <a:ahLst/>
            <a:cxnLst/>
            <a:rect l="l" t="t" r="r" b="b"/>
            <a:pathLst>
              <a:path w="323" h="64456" extrusionOk="0">
                <a:moveTo>
                  <a:pt x="166" y="0"/>
                </a:moveTo>
                <a:lnTo>
                  <a:pt x="1" y="64456"/>
                </a:lnTo>
                <a:lnTo>
                  <a:pt x="322" y="64456"/>
                </a:lnTo>
                <a:lnTo>
                  <a:pt x="166" y="0"/>
                </a:ln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7">
            <a:hlinkClick r:id="rId4"/>
          </p:cNvPr>
          <p:cNvSpPr/>
          <p:nvPr/>
        </p:nvSpPr>
        <p:spPr>
          <a:xfrm>
            <a:off x="3276800" y="3121375"/>
            <a:ext cx="523800" cy="523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7">
            <a:hlinkClick r:id="rId5"/>
          </p:cNvPr>
          <p:cNvSpPr/>
          <p:nvPr/>
        </p:nvSpPr>
        <p:spPr>
          <a:xfrm>
            <a:off x="4120850" y="3121375"/>
            <a:ext cx="523800" cy="523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7">
            <a:hlinkClick r:id="rId6"/>
          </p:cNvPr>
          <p:cNvSpPr/>
          <p:nvPr/>
        </p:nvSpPr>
        <p:spPr>
          <a:xfrm>
            <a:off x="4964900" y="3121375"/>
            <a:ext cx="523800" cy="523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Shape&#10;&#10;Description automatically generated with low confidence">
            <a:extLst>
              <a:ext uri="{FF2B5EF4-FFF2-40B4-BE49-F238E27FC236}">
                <a16:creationId xmlns:a16="http://schemas.microsoft.com/office/drawing/2014/main" id="{DFA997BC-2E27-0B44-83E3-56C7A8D55398}"/>
              </a:ext>
            </a:extLst>
          </p:cNvPr>
          <p:cNvPicPr>
            <a:picLocks noChangeAspect="1"/>
          </p:cNvPicPr>
          <p:nvPr/>
        </p:nvPicPr>
        <p:blipFill>
          <a:blip r:embed="rId7"/>
          <a:stretch>
            <a:fillRect/>
          </a:stretch>
        </p:blipFill>
        <p:spPr>
          <a:xfrm>
            <a:off x="3384263" y="3252448"/>
            <a:ext cx="307974" cy="307974"/>
          </a:xfrm>
          <a:prstGeom prst="rect">
            <a:avLst/>
          </a:prstGeom>
        </p:spPr>
      </p:pic>
      <p:pic>
        <p:nvPicPr>
          <p:cNvPr id="5" name="Picture 4" descr="Shape&#10;&#10;Description automatically generated with low confidence">
            <a:extLst>
              <a:ext uri="{FF2B5EF4-FFF2-40B4-BE49-F238E27FC236}">
                <a16:creationId xmlns:a16="http://schemas.microsoft.com/office/drawing/2014/main" id="{F5F6861D-CF6E-3F65-40FE-87BF882AD43B}"/>
              </a:ext>
            </a:extLst>
          </p:cNvPr>
          <p:cNvPicPr>
            <a:picLocks noChangeAspect="1"/>
          </p:cNvPicPr>
          <p:nvPr/>
        </p:nvPicPr>
        <p:blipFill>
          <a:blip r:embed="rId8"/>
          <a:stretch>
            <a:fillRect/>
          </a:stretch>
        </p:blipFill>
        <p:spPr>
          <a:xfrm>
            <a:off x="5033387" y="3189862"/>
            <a:ext cx="386826" cy="386826"/>
          </a:xfrm>
          <a:prstGeom prst="rect">
            <a:avLst/>
          </a:prstGeom>
          <a:noFill/>
        </p:spPr>
      </p:pic>
      <p:pic>
        <p:nvPicPr>
          <p:cNvPr id="7" name="Picture 6" descr="Shape&#10;&#10;Description automatically generated with low confidence">
            <a:extLst>
              <a:ext uri="{FF2B5EF4-FFF2-40B4-BE49-F238E27FC236}">
                <a16:creationId xmlns:a16="http://schemas.microsoft.com/office/drawing/2014/main" id="{DCDDFB21-3442-7711-9A88-15CB63331CAC}"/>
              </a:ext>
            </a:extLst>
          </p:cNvPr>
          <p:cNvPicPr>
            <a:picLocks noChangeAspect="1"/>
          </p:cNvPicPr>
          <p:nvPr/>
        </p:nvPicPr>
        <p:blipFill>
          <a:blip r:embed="rId9"/>
          <a:stretch>
            <a:fillRect/>
          </a:stretch>
        </p:blipFill>
        <p:spPr>
          <a:xfrm>
            <a:off x="4189668" y="3189862"/>
            <a:ext cx="386164" cy="38616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28"/>
          <p:cNvSpPr txBox="1">
            <a:spLocks noGrp="1"/>
          </p:cNvSpPr>
          <p:nvPr>
            <p:ph type="body" idx="1"/>
          </p:nvPr>
        </p:nvSpPr>
        <p:spPr>
          <a:xfrm>
            <a:off x="618825" y="1213470"/>
            <a:ext cx="3887090" cy="27831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0" i="0" dirty="0">
                <a:effectLst/>
                <a:latin typeface="-apple-system"/>
              </a:rPr>
              <a:t>As an aspiring data analyst with a strong desire to learn and grow, I am excited to bring my passion and dedication to the field. I am currently enrolled in Refocus, the top data analytics boot camp in the Philippines, where I have gained a solid foundation in tools such as Excel, SQL, Power BI, and Python.</a:t>
            </a:r>
            <a:endParaRPr dirty="0"/>
          </a:p>
        </p:txBody>
      </p:sp>
      <p:sp>
        <p:nvSpPr>
          <p:cNvPr id="507" name="Google Shape;507;p28"/>
          <p:cNvSpPr txBox="1">
            <a:spLocks noGrp="1"/>
          </p:cNvSpPr>
          <p:nvPr>
            <p:ph type="ctrTitle"/>
          </p:nvPr>
        </p:nvSpPr>
        <p:spPr>
          <a:xfrm>
            <a:off x="618825" y="411675"/>
            <a:ext cx="26865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ABOUT ME</a:t>
            </a:r>
            <a:endParaRPr dirty="0"/>
          </a:p>
        </p:txBody>
      </p:sp>
      <p:grpSp>
        <p:nvGrpSpPr>
          <p:cNvPr id="508" name="Google Shape;508;p28"/>
          <p:cNvGrpSpPr/>
          <p:nvPr/>
        </p:nvGrpSpPr>
        <p:grpSpPr>
          <a:xfrm>
            <a:off x="4834661" y="989482"/>
            <a:ext cx="2851442" cy="3213988"/>
            <a:chOff x="2501950" y="1507050"/>
            <a:chExt cx="2392350" cy="2696525"/>
          </a:xfrm>
        </p:grpSpPr>
        <p:sp>
          <p:nvSpPr>
            <p:cNvPr id="509" name="Google Shape;509;p28"/>
            <p:cNvSpPr/>
            <p:nvPr/>
          </p:nvSpPr>
          <p:spPr>
            <a:xfrm>
              <a:off x="4032450" y="3778325"/>
              <a:ext cx="0" cy="25"/>
            </a:xfrm>
            <a:custGeom>
              <a:avLst/>
              <a:gdLst/>
              <a:ahLst/>
              <a:cxnLst/>
              <a:rect l="l" t="t" r="r" b="b"/>
              <a:pathLst>
                <a:path h="1" extrusionOk="0">
                  <a:moveTo>
                    <a:pt x="0" y="0"/>
                  </a:move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8"/>
            <p:cNvSpPr/>
            <p:nvPr/>
          </p:nvSpPr>
          <p:spPr>
            <a:xfrm>
              <a:off x="2720475" y="1507050"/>
              <a:ext cx="2173825" cy="2696525"/>
            </a:xfrm>
            <a:custGeom>
              <a:avLst/>
              <a:gdLst/>
              <a:ahLst/>
              <a:cxnLst/>
              <a:rect l="l" t="t" r="r" b="b"/>
              <a:pathLst>
                <a:path w="86953" h="107861" extrusionOk="0">
                  <a:moveTo>
                    <a:pt x="81393" y="927"/>
                  </a:moveTo>
                  <a:cubicBezTo>
                    <a:pt x="83963" y="927"/>
                    <a:pt x="86043" y="3008"/>
                    <a:pt x="86043" y="5577"/>
                  </a:cubicBezTo>
                  <a:lnTo>
                    <a:pt x="86043" y="102284"/>
                  </a:lnTo>
                  <a:cubicBezTo>
                    <a:pt x="86043" y="104854"/>
                    <a:pt x="83963" y="106934"/>
                    <a:pt x="81393" y="106934"/>
                  </a:cubicBezTo>
                  <a:lnTo>
                    <a:pt x="5559" y="106934"/>
                  </a:lnTo>
                  <a:cubicBezTo>
                    <a:pt x="2989" y="106934"/>
                    <a:pt x="909" y="104854"/>
                    <a:pt x="909" y="102284"/>
                  </a:cubicBezTo>
                  <a:lnTo>
                    <a:pt x="909" y="5577"/>
                  </a:lnTo>
                  <a:cubicBezTo>
                    <a:pt x="909" y="3008"/>
                    <a:pt x="2989" y="927"/>
                    <a:pt x="5559" y="927"/>
                  </a:cubicBezTo>
                  <a:close/>
                  <a:moveTo>
                    <a:pt x="5559" y="1"/>
                  </a:moveTo>
                  <a:cubicBezTo>
                    <a:pt x="2482" y="18"/>
                    <a:pt x="0" y="2501"/>
                    <a:pt x="0" y="5577"/>
                  </a:cubicBezTo>
                  <a:lnTo>
                    <a:pt x="0" y="102284"/>
                  </a:lnTo>
                  <a:cubicBezTo>
                    <a:pt x="0" y="105361"/>
                    <a:pt x="2482" y="107843"/>
                    <a:pt x="5559" y="107860"/>
                  </a:cubicBezTo>
                  <a:lnTo>
                    <a:pt x="81393" y="107860"/>
                  </a:lnTo>
                  <a:cubicBezTo>
                    <a:pt x="84470" y="107843"/>
                    <a:pt x="86952" y="105361"/>
                    <a:pt x="86952" y="102284"/>
                  </a:cubicBezTo>
                  <a:lnTo>
                    <a:pt x="86952" y="5577"/>
                  </a:lnTo>
                  <a:cubicBezTo>
                    <a:pt x="86952" y="2501"/>
                    <a:pt x="84470" y="18"/>
                    <a:pt x="81393" y="1"/>
                  </a:cubicBezTo>
                  <a:close/>
                </a:path>
              </a:pathLst>
            </a:custGeom>
            <a:solidFill>
              <a:srgbClr val="E898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8"/>
            <p:cNvSpPr/>
            <p:nvPr/>
          </p:nvSpPr>
          <p:spPr>
            <a:xfrm>
              <a:off x="2810050" y="1616325"/>
              <a:ext cx="1994650" cy="2478000"/>
            </a:xfrm>
            <a:custGeom>
              <a:avLst/>
              <a:gdLst/>
              <a:ahLst/>
              <a:cxnLst/>
              <a:rect l="l" t="t" r="r" b="b"/>
              <a:pathLst>
                <a:path w="79786" h="99120" extrusionOk="0">
                  <a:moveTo>
                    <a:pt x="74961" y="227"/>
                  </a:moveTo>
                  <a:cubicBezTo>
                    <a:pt x="77495" y="227"/>
                    <a:pt x="79576" y="2290"/>
                    <a:pt x="79576" y="4842"/>
                  </a:cubicBezTo>
                  <a:lnTo>
                    <a:pt x="79576" y="94277"/>
                  </a:lnTo>
                  <a:cubicBezTo>
                    <a:pt x="79576" y="96829"/>
                    <a:pt x="77495" y="98892"/>
                    <a:pt x="74961" y="98892"/>
                  </a:cubicBezTo>
                  <a:lnTo>
                    <a:pt x="4843" y="98892"/>
                  </a:lnTo>
                  <a:cubicBezTo>
                    <a:pt x="2291" y="98892"/>
                    <a:pt x="210" y="96829"/>
                    <a:pt x="210" y="94277"/>
                  </a:cubicBezTo>
                  <a:lnTo>
                    <a:pt x="210" y="4842"/>
                  </a:lnTo>
                  <a:cubicBezTo>
                    <a:pt x="210" y="2290"/>
                    <a:pt x="2291" y="227"/>
                    <a:pt x="4843" y="227"/>
                  </a:cubicBezTo>
                  <a:close/>
                  <a:moveTo>
                    <a:pt x="4843" y="0"/>
                  </a:moveTo>
                  <a:cubicBezTo>
                    <a:pt x="2168" y="18"/>
                    <a:pt x="1" y="2168"/>
                    <a:pt x="1" y="4842"/>
                  </a:cubicBezTo>
                  <a:lnTo>
                    <a:pt x="1" y="94277"/>
                  </a:lnTo>
                  <a:cubicBezTo>
                    <a:pt x="1" y="96951"/>
                    <a:pt x="2168" y="99102"/>
                    <a:pt x="4843" y="99119"/>
                  </a:cubicBezTo>
                  <a:lnTo>
                    <a:pt x="74961" y="99119"/>
                  </a:lnTo>
                  <a:cubicBezTo>
                    <a:pt x="77618" y="99102"/>
                    <a:pt x="79786" y="96951"/>
                    <a:pt x="79786" y="94277"/>
                  </a:cubicBezTo>
                  <a:lnTo>
                    <a:pt x="79786" y="4842"/>
                  </a:lnTo>
                  <a:cubicBezTo>
                    <a:pt x="79786" y="2168"/>
                    <a:pt x="77618" y="18"/>
                    <a:pt x="74961" y="0"/>
                  </a:cubicBezTo>
                  <a:close/>
                </a:path>
              </a:pathLst>
            </a:custGeom>
            <a:solidFill>
              <a:srgbClr val="FFD6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8"/>
            <p:cNvSpPr/>
            <p:nvPr/>
          </p:nvSpPr>
          <p:spPr>
            <a:xfrm>
              <a:off x="2501950" y="240647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8"/>
            <p:cNvSpPr/>
            <p:nvPr/>
          </p:nvSpPr>
          <p:spPr>
            <a:xfrm>
              <a:off x="2501950" y="234180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8"/>
            <p:cNvSpPr/>
            <p:nvPr/>
          </p:nvSpPr>
          <p:spPr>
            <a:xfrm>
              <a:off x="2501950" y="247115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8"/>
            <p:cNvSpPr/>
            <p:nvPr/>
          </p:nvSpPr>
          <p:spPr>
            <a:xfrm>
              <a:off x="2501950" y="2535400"/>
              <a:ext cx="100100" cy="30600"/>
            </a:xfrm>
            <a:custGeom>
              <a:avLst/>
              <a:gdLst/>
              <a:ahLst/>
              <a:cxnLst/>
              <a:rect l="l" t="t" r="r" b="b"/>
              <a:pathLst>
                <a:path w="4004" h="1224" extrusionOk="0">
                  <a:moveTo>
                    <a:pt x="0" y="0"/>
                  </a:moveTo>
                  <a:lnTo>
                    <a:pt x="0" y="1224"/>
                  </a:lnTo>
                  <a:lnTo>
                    <a:pt x="4004" y="1224"/>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8"/>
            <p:cNvSpPr/>
            <p:nvPr/>
          </p:nvSpPr>
          <p:spPr>
            <a:xfrm>
              <a:off x="2501950" y="2600075"/>
              <a:ext cx="100100" cy="30625"/>
            </a:xfrm>
            <a:custGeom>
              <a:avLst/>
              <a:gdLst/>
              <a:ahLst/>
              <a:cxnLst/>
              <a:rect l="l" t="t" r="r" b="b"/>
              <a:pathLst>
                <a:path w="4004" h="1225" extrusionOk="0">
                  <a:moveTo>
                    <a:pt x="0" y="1"/>
                  </a:moveTo>
                  <a:lnTo>
                    <a:pt x="0" y="1224"/>
                  </a:lnTo>
                  <a:lnTo>
                    <a:pt x="4004" y="1224"/>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8"/>
            <p:cNvSpPr/>
            <p:nvPr/>
          </p:nvSpPr>
          <p:spPr>
            <a:xfrm>
              <a:off x="2501950" y="2083075"/>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8"/>
            <p:cNvSpPr/>
            <p:nvPr/>
          </p:nvSpPr>
          <p:spPr>
            <a:xfrm>
              <a:off x="2501950" y="2018375"/>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8"/>
            <p:cNvSpPr/>
            <p:nvPr/>
          </p:nvSpPr>
          <p:spPr>
            <a:xfrm>
              <a:off x="2501950" y="2147750"/>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8"/>
            <p:cNvSpPr/>
            <p:nvPr/>
          </p:nvSpPr>
          <p:spPr>
            <a:xfrm>
              <a:off x="2501950" y="221242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8"/>
            <p:cNvSpPr/>
            <p:nvPr/>
          </p:nvSpPr>
          <p:spPr>
            <a:xfrm>
              <a:off x="2501950" y="227710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8"/>
            <p:cNvSpPr/>
            <p:nvPr/>
          </p:nvSpPr>
          <p:spPr>
            <a:xfrm>
              <a:off x="2501950" y="1759650"/>
              <a:ext cx="100100" cy="30200"/>
            </a:xfrm>
            <a:custGeom>
              <a:avLst/>
              <a:gdLst/>
              <a:ahLst/>
              <a:cxnLst/>
              <a:rect l="l" t="t" r="r" b="b"/>
              <a:pathLst>
                <a:path w="4004" h="1208"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8"/>
            <p:cNvSpPr/>
            <p:nvPr/>
          </p:nvSpPr>
          <p:spPr>
            <a:xfrm>
              <a:off x="2501950" y="1694975"/>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8"/>
            <p:cNvSpPr/>
            <p:nvPr/>
          </p:nvSpPr>
          <p:spPr>
            <a:xfrm>
              <a:off x="2501950" y="1824350"/>
              <a:ext cx="100100" cy="30175"/>
            </a:xfrm>
            <a:custGeom>
              <a:avLst/>
              <a:gdLst/>
              <a:ahLst/>
              <a:cxnLst/>
              <a:rect l="l" t="t" r="r" b="b"/>
              <a:pathLst>
                <a:path w="4004" h="1207" extrusionOk="0">
                  <a:moveTo>
                    <a:pt x="0" y="0"/>
                  </a:moveTo>
                  <a:lnTo>
                    <a:pt x="0" y="1206"/>
                  </a:lnTo>
                  <a:lnTo>
                    <a:pt x="4004" y="1206"/>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8"/>
            <p:cNvSpPr/>
            <p:nvPr/>
          </p:nvSpPr>
          <p:spPr>
            <a:xfrm>
              <a:off x="2501950" y="1889025"/>
              <a:ext cx="100100" cy="30175"/>
            </a:xfrm>
            <a:custGeom>
              <a:avLst/>
              <a:gdLst/>
              <a:ahLst/>
              <a:cxnLst/>
              <a:rect l="l" t="t" r="r" b="b"/>
              <a:pathLst>
                <a:path w="4004" h="1207" extrusionOk="0">
                  <a:moveTo>
                    <a:pt x="0" y="0"/>
                  </a:moveTo>
                  <a:lnTo>
                    <a:pt x="0" y="1207"/>
                  </a:lnTo>
                  <a:lnTo>
                    <a:pt x="4004" y="1207"/>
                  </a:lnTo>
                  <a:lnTo>
                    <a:pt x="4004" y="0"/>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8"/>
            <p:cNvSpPr/>
            <p:nvPr/>
          </p:nvSpPr>
          <p:spPr>
            <a:xfrm>
              <a:off x="2501950" y="1953700"/>
              <a:ext cx="100100" cy="30175"/>
            </a:xfrm>
            <a:custGeom>
              <a:avLst/>
              <a:gdLst/>
              <a:ahLst/>
              <a:cxnLst/>
              <a:rect l="l" t="t" r="r" b="b"/>
              <a:pathLst>
                <a:path w="4004" h="1207" extrusionOk="0">
                  <a:moveTo>
                    <a:pt x="0" y="1"/>
                  </a:moveTo>
                  <a:lnTo>
                    <a:pt x="0" y="1207"/>
                  </a:lnTo>
                  <a:lnTo>
                    <a:pt x="4004" y="1207"/>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8"/>
            <p:cNvSpPr/>
            <p:nvPr/>
          </p:nvSpPr>
          <p:spPr>
            <a:xfrm>
              <a:off x="2501950" y="2668250"/>
              <a:ext cx="100100" cy="1423000"/>
            </a:xfrm>
            <a:custGeom>
              <a:avLst/>
              <a:gdLst/>
              <a:ahLst/>
              <a:cxnLst/>
              <a:rect l="l" t="t" r="r" b="b"/>
              <a:pathLst>
                <a:path w="4004" h="56920" extrusionOk="0">
                  <a:moveTo>
                    <a:pt x="0" y="1"/>
                  </a:moveTo>
                  <a:lnTo>
                    <a:pt x="0" y="56920"/>
                  </a:lnTo>
                  <a:lnTo>
                    <a:pt x="4004" y="56920"/>
                  </a:lnTo>
                  <a:lnTo>
                    <a:pt x="4004" y="1"/>
                  </a:lnTo>
                  <a:close/>
                </a:path>
              </a:pathLst>
            </a:custGeom>
            <a:solidFill>
              <a:srgbClr val="00C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28"/>
          <p:cNvGrpSpPr/>
          <p:nvPr/>
        </p:nvGrpSpPr>
        <p:grpSpPr>
          <a:xfrm>
            <a:off x="7686104" y="-476250"/>
            <a:ext cx="2291257" cy="2922300"/>
            <a:chOff x="4882900" y="-64350"/>
            <a:chExt cx="2493750" cy="2922300"/>
          </a:xfrm>
        </p:grpSpPr>
        <p:sp>
          <p:nvSpPr>
            <p:cNvPr id="529" name="Google Shape;529;p28"/>
            <p:cNvSpPr/>
            <p:nvPr/>
          </p:nvSpPr>
          <p:spPr>
            <a:xfrm>
              <a:off x="4882900" y="2852675"/>
              <a:ext cx="2493750" cy="5275"/>
            </a:xfrm>
            <a:custGeom>
              <a:avLst/>
              <a:gdLst/>
              <a:ahLst/>
              <a:cxnLst/>
              <a:rect l="l" t="t" r="r" b="b"/>
              <a:pathLst>
                <a:path w="99750" h="211" extrusionOk="0">
                  <a:moveTo>
                    <a:pt x="1" y="1"/>
                  </a:moveTo>
                  <a:lnTo>
                    <a:pt x="1" y="210"/>
                  </a:lnTo>
                  <a:lnTo>
                    <a:pt x="99749" y="210"/>
                  </a:lnTo>
                  <a:lnTo>
                    <a:pt x="99749"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8"/>
            <p:cNvSpPr/>
            <p:nvPr/>
          </p:nvSpPr>
          <p:spPr>
            <a:xfrm>
              <a:off x="4987800" y="-64350"/>
              <a:ext cx="1082975" cy="2914922"/>
            </a:xfrm>
            <a:custGeom>
              <a:avLst/>
              <a:gdLst/>
              <a:ahLst/>
              <a:cxnLst/>
              <a:rect l="l" t="t" r="r" b="b"/>
              <a:pathLst>
                <a:path w="43319" h="94995" extrusionOk="0">
                  <a:moveTo>
                    <a:pt x="0" y="1"/>
                  </a:moveTo>
                  <a:lnTo>
                    <a:pt x="0" y="30716"/>
                  </a:lnTo>
                  <a:lnTo>
                    <a:pt x="43127" y="30716"/>
                  </a:lnTo>
                  <a:lnTo>
                    <a:pt x="43127" y="94994"/>
                  </a:lnTo>
                  <a:lnTo>
                    <a:pt x="43319" y="94994"/>
                  </a:lnTo>
                  <a:lnTo>
                    <a:pt x="43319" y="30523"/>
                  </a:lnTo>
                  <a:lnTo>
                    <a:pt x="210" y="30523"/>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8"/>
            <p:cNvSpPr/>
            <p:nvPr/>
          </p:nvSpPr>
          <p:spPr>
            <a:xfrm>
              <a:off x="6127150" y="2700150"/>
              <a:ext cx="105350" cy="107100"/>
            </a:xfrm>
            <a:custGeom>
              <a:avLst/>
              <a:gdLst/>
              <a:ahLst/>
              <a:cxnLst/>
              <a:rect l="l" t="t" r="r" b="b"/>
              <a:pathLst>
                <a:path w="4214" h="4284" extrusionOk="0">
                  <a:moveTo>
                    <a:pt x="0" y="1"/>
                  </a:moveTo>
                  <a:lnTo>
                    <a:pt x="0" y="4284"/>
                  </a:lnTo>
                  <a:lnTo>
                    <a:pt x="4213" y="4284"/>
                  </a:lnTo>
                  <a:lnTo>
                    <a:pt x="4213" y="4074"/>
                  </a:lnTo>
                  <a:lnTo>
                    <a:pt x="210" y="4074"/>
                  </a:lnTo>
                  <a:lnTo>
                    <a:pt x="210"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8"/>
            <p:cNvSpPr/>
            <p:nvPr/>
          </p:nvSpPr>
          <p:spPr>
            <a:xfrm>
              <a:off x="5950575" y="939175"/>
              <a:ext cx="76075" cy="78250"/>
            </a:xfrm>
            <a:custGeom>
              <a:avLst/>
              <a:gdLst/>
              <a:ahLst/>
              <a:cxnLst/>
              <a:rect l="l" t="t" r="r" b="b"/>
              <a:pathLst>
                <a:path w="3043" h="3130" extrusionOk="0">
                  <a:moveTo>
                    <a:pt x="1" y="0"/>
                  </a:moveTo>
                  <a:lnTo>
                    <a:pt x="1" y="210"/>
                  </a:lnTo>
                  <a:lnTo>
                    <a:pt x="2833" y="210"/>
                  </a:lnTo>
                  <a:lnTo>
                    <a:pt x="2833" y="3130"/>
                  </a:lnTo>
                  <a:lnTo>
                    <a:pt x="3042" y="3130"/>
                  </a:lnTo>
                  <a:lnTo>
                    <a:pt x="3042" y="0"/>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8"/>
            <p:cNvSpPr/>
            <p:nvPr/>
          </p:nvSpPr>
          <p:spPr>
            <a:xfrm>
              <a:off x="5032375" y="744525"/>
              <a:ext cx="77800" cy="78250"/>
            </a:xfrm>
            <a:custGeom>
              <a:avLst/>
              <a:gdLst/>
              <a:ahLst/>
              <a:cxnLst/>
              <a:rect l="l" t="t" r="r" b="b"/>
              <a:pathLst>
                <a:path w="3112" h="3130" extrusionOk="0">
                  <a:moveTo>
                    <a:pt x="0" y="1"/>
                  </a:moveTo>
                  <a:lnTo>
                    <a:pt x="0" y="3130"/>
                  </a:lnTo>
                  <a:lnTo>
                    <a:pt x="3112" y="3130"/>
                  </a:lnTo>
                  <a:lnTo>
                    <a:pt x="3112" y="2920"/>
                  </a:lnTo>
                  <a:lnTo>
                    <a:pt x="193" y="2920"/>
                  </a:lnTo>
                  <a:lnTo>
                    <a:pt x="193" y="1"/>
                  </a:lnTo>
                  <a:close/>
                </a:path>
              </a:pathLst>
            </a:custGeom>
            <a:solidFill>
              <a:srgbClr val="FF997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A person in a suit and tie&#10;&#10;Description automatically generated with medium confidence">
            <a:extLst>
              <a:ext uri="{FF2B5EF4-FFF2-40B4-BE49-F238E27FC236}">
                <a16:creationId xmlns:a16="http://schemas.microsoft.com/office/drawing/2014/main" id="{5E23BD1B-364D-B6BC-F929-F246C723D8D3}"/>
              </a:ext>
            </a:extLst>
          </p:cNvPr>
          <p:cNvPicPr>
            <a:picLocks noChangeAspect="1"/>
          </p:cNvPicPr>
          <p:nvPr/>
        </p:nvPicPr>
        <p:blipFill rotWithShape="1">
          <a:blip r:embed="rId3"/>
          <a:srcRect b="14764"/>
          <a:stretch/>
        </p:blipFill>
        <p:spPr>
          <a:xfrm>
            <a:off x="5314121" y="1213470"/>
            <a:ext cx="2152950" cy="275261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0"/>
        <p:cNvGrpSpPr/>
        <p:nvPr/>
      </p:nvGrpSpPr>
      <p:grpSpPr>
        <a:xfrm>
          <a:off x="0" y="0"/>
          <a:ext cx="0" cy="0"/>
          <a:chOff x="0" y="0"/>
          <a:chExt cx="0" cy="0"/>
        </a:xfrm>
      </p:grpSpPr>
      <p:sp>
        <p:nvSpPr>
          <p:cNvPr id="571" name="Google Shape;571;p29"/>
          <p:cNvSpPr txBox="1">
            <a:spLocks noGrp="1"/>
          </p:cNvSpPr>
          <p:nvPr>
            <p:ph type="ctrTitle" idx="4"/>
          </p:nvPr>
        </p:nvSpPr>
        <p:spPr>
          <a:xfrm>
            <a:off x="618825" y="411675"/>
            <a:ext cx="61536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573" name="Google Shape;573;p29"/>
          <p:cNvSpPr txBox="1">
            <a:spLocks noGrp="1"/>
          </p:cNvSpPr>
          <p:nvPr>
            <p:ph type="subTitle" idx="1"/>
          </p:nvPr>
        </p:nvSpPr>
        <p:spPr>
          <a:xfrm>
            <a:off x="931246" y="1162751"/>
            <a:ext cx="3679788" cy="126817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effectLst/>
                <a:ea typeface="Calibri" panose="020F0502020204030204" pitchFamily="34" charset="0"/>
              </a:rPr>
              <a:t>This project aims to analyze and recognize patterns and trends in New York City police enforcement activity as represented in statistics on arrests made by the NYPD. </a:t>
            </a:r>
            <a:endParaRPr sz="1200" dirty="0"/>
          </a:p>
        </p:txBody>
      </p:sp>
      <p:sp>
        <p:nvSpPr>
          <p:cNvPr id="575" name="Google Shape;575;p29"/>
          <p:cNvSpPr txBox="1">
            <a:spLocks noGrp="1"/>
          </p:cNvSpPr>
          <p:nvPr>
            <p:ph type="subTitle" idx="3"/>
          </p:nvPr>
        </p:nvSpPr>
        <p:spPr>
          <a:xfrm>
            <a:off x="4631523" y="1125136"/>
            <a:ext cx="3532533" cy="220199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1600" dirty="0">
                <a:effectLst/>
                <a:ea typeface="Calibri" panose="020F0502020204030204" pitchFamily="34" charset="0"/>
              </a:rPr>
              <a:t>The information comprises the type of crime, the location and date of enforcement, and perpetrator</a:t>
            </a:r>
          </a:p>
          <a:p>
            <a:pPr marL="0" lvl="0" indent="0" algn="r" rtl="0">
              <a:spcBef>
                <a:spcPts val="0"/>
              </a:spcBef>
              <a:spcAft>
                <a:spcPts val="0"/>
              </a:spcAft>
              <a:buNone/>
            </a:pPr>
            <a:r>
              <a:rPr lang="en-US" sz="1600" dirty="0">
                <a:effectLst/>
                <a:ea typeface="Calibri" panose="020F0502020204030204" pitchFamily="34" charset="0"/>
              </a:rPr>
              <a:t>demographics. By examining this data, it is intended to obtain insight into the nature of police activity in the city and how it may change depending on criteria.</a:t>
            </a:r>
            <a:endParaRPr sz="1600" dirty="0"/>
          </a:p>
        </p:txBody>
      </p:sp>
      <p:grpSp>
        <p:nvGrpSpPr>
          <p:cNvPr id="576" name="Google Shape;576;p29"/>
          <p:cNvGrpSpPr/>
          <p:nvPr/>
        </p:nvGrpSpPr>
        <p:grpSpPr>
          <a:xfrm>
            <a:off x="2466797" y="2837754"/>
            <a:ext cx="4594825" cy="1842617"/>
            <a:chOff x="3834069" y="2439811"/>
            <a:chExt cx="2413629" cy="967914"/>
          </a:xfrm>
        </p:grpSpPr>
        <p:grpSp>
          <p:nvGrpSpPr>
            <p:cNvPr id="577" name="Google Shape;577;p29"/>
            <p:cNvGrpSpPr/>
            <p:nvPr/>
          </p:nvGrpSpPr>
          <p:grpSpPr>
            <a:xfrm>
              <a:off x="4960453" y="2469658"/>
              <a:ext cx="1287244" cy="885527"/>
              <a:chOff x="4960453" y="2469658"/>
              <a:chExt cx="1287244" cy="885527"/>
            </a:xfrm>
          </p:grpSpPr>
          <p:sp>
            <p:nvSpPr>
              <p:cNvPr id="578" name="Google Shape;578;p29"/>
              <p:cNvSpPr/>
              <p:nvPr/>
            </p:nvSpPr>
            <p:spPr>
              <a:xfrm>
                <a:off x="4960453" y="3257061"/>
                <a:ext cx="128724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9"/>
              <p:cNvSpPr/>
              <p:nvPr/>
            </p:nvSpPr>
            <p:spPr>
              <a:xfrm>
                <a:off x="4960454" y="3099580"/>
                <a:ext cx="1051349" cy="98140"/>
              </a:xfrm>
              <a:custGeom>
                <a:avLst/>
                <a:gdLst/>
                <a:ahLst/>
                <a:cxnLst/>
                <a:rect l="l" t="t" r="r" b="b"/>
                <a:pathLst>
                  <a:path w="42851" h="6286" extrusionOk="0">
                    <a:moveTo>
                      <a:pt x="0" y="0"/>
                    </a:moveTo>
                    <a:lnTo>
                      <a:pt x="0" y="6285"/>
                    </a:lnTo>
                    <a:lnTo>
                      <a:pt x="42851" y="6285"/>
                    </a:lnTo>
                    <a:lnTo>
                      <a:pt x="428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9"/>
            <p:cNvGrpSpPr/>
            <p:nvPr/>
          </p:nvGrpSpPr>
          <p:grpSpPr>
            <a:xfrm>
              <a:off x="3834069" y="2469658"/>
              <a:ext cx="1129846" cy="885527"/>
              <a:chOff x="3834069" y="2469658"/>
              <a:chExt cx="1129846" cy="885527"/>
            </a:xfrm>
          </p:grpSpPr>
          <p:sp>
            <p:nvSpPr>
              <p:cNvPr id="585" name="Google Shape;585;p29"/>
              <p:cNvSpPr/>
              <p:nvPr/>
            </p:nvSpPr>
            <p:spPr>
              <a:xfrm>
                <a:off x="3834069" y="3257061"/>
                <a:ext cx="1129846"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9"/>
              <p:cNvSpPr/>
              <p:nvPr/>
            </p:nvSpPr>
            <p:spPr>
              <a:xfrm>
                <a:off x="4093459" y="3099580"/>
                <a:ext cx="870365" cy="98140"/>
              </a:xfrm>
              <a:custGeom>
                <a:avLst/>
                <a:gdLst/>
                <a:ahLst/>
                <a:cxnLst/>
                <a:rect l="l" t="t" r="r" b="b"/>
                <a:pathLst>
                  <a:path w="42854" h="6286" extrusionOk="0">
                    <a:moveTo>
                      <a:pt x="0" y="0"/>
                    </a:moveTo>
                    <a:lnTo>
                      <a:pt x="0" y="6285"/>
                    </a:lnTo>
                    <a:lnTo>
                      <a:pt x="42854" y="6285"/>
                    </a:lnTo>
                    <a:lnTo>
                      <a:pt x="428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 name="Google Shape;591;p2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chemeClr val="lt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92" name="Google Shape;592;p29"/>
          <p:cNvCxnSpPr>
            <a:cxnSpLocks/>
          </p:cNvCxnSpPr>
          <p:nvPr/>
        </p:nvCxnSpPr>
        <p:spPr>
          <a:xfrm>
            <a:off x="931234" y="1484926"/>
            <a:ext cx="2543700" cy="2202000"/>
          </a:xfrm>
          <a:prstGeom prst="bentConnector3">
            <a:avLst>
              <a:gd name="adj1" fmla="val -9361"/>
            </a:avLst>
          </a:prstGeom>
          <a:noFill/>
          <a:ln w="9525" cap="flat" cmpd="sng">
            <a:solidFill>
              <a:schemeClr val="accent2"/>
            </a:solidFill>
            <a:prstDash val="solid"/>
            <a:round/>
            <a:headEnd type="none" w="med" len="med"/>
            <a:tailEnd type="none" w="med" len="med"/>
          </a:ln>
        </p:spPr>
      </p:cxnSp>
      <p:cxnSp>
        <p:nvCxnSpPr>
          <p:cNvPr id="593" name="Google Shape;593;p29"/>
          <p:cNvCxnSpPr>
            <a:cxnSpLocks/>
          </p:cNvCxnSpPr>
          <p:nvPr/>
        </p:nvCxnSpPr>
        <p:spPr>
          <a:xfrm flipH="1">
            <a:off x="7041079" y="1484925"/>
            <a:ext cx="1146600" cy="2563800"/>
          </a:xfrm>
          <a:prstGeom prst="bentConnector4">
            <a:avLst>
              <a:gd name="adj1" fmla="val -20768"/>
              <a:gd name="adj2" fmla="val 100745"/>
            </a:avLst>
          </a:prstGeom>
          <a:noFill/>
          <a:ln w="9525" cap="flat" cmpd="sng">
            <a:solidFill>
              <a:schemeClr val="accent3"/>
            </a:solidFill>
            <a:prstDash val="solid"/>
            <a:round/>
            <a:headEnd type="none" w="med" len="med"/>
            <a:tailEnd type="none" w="med" len="med"/>
          </a:ln>
        </p:spPr>
      </p:cxnSp>
      <p:sp>
        <p:nvSpPr>
          <p:cNvPr id="594" name="Google Shape;594;p29"/>
          <p:cNvSpPr/>
          <p:nvPr/>
        </p:nvSpPr>
        <p:spPr>
          <a:xfrm>
            <a:off x="923634" y="3637035"/>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9"/>
          <p:cNvSpPr/>
          <p:nvPr/>
        </p:nvSpPr>
        <p:spPr>
          <a:xfrm>
            <a:off x="8282034" y="2960760"/>
            <a:ext cx="121172" cy="121198"/>
          </a:xfrm>
          <a:custGeom>
            <a:avLst/>
            <a:gdLst/>
            <a:ahLst/>
            <a:cxnLst/>
            <a:rect l="l" t="t" r="r" b="b"/>
            <a:pathLst>
              <a:path w="4624" h="4625" extrusionOk="0">
                <a:moveTo>
                  <a:pt x="0" y="1"/>
                </a:moveTo>
                <a:lnTo>
                  <a:pt x="0" y="4624"/>
                </a:lnTo>
                <a:lnTo>
                  <a:pt x="4624" y="4624"/>
                </a:lnTo>
                <a:lnTo>
                  <a:pt x="46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Graphic 2" descr="Police male with solid fill">
            <a:extLst>
              <a:ext uri="{FF2B5EF4-FFF2-40B4-BE49-F238E27FC236}">
                <a16:creationId xmlns:a16="http://schemas.microsoft.com/office/drawing/2014/main" id="{0D0B75EC-F67C-CFF7-13D5-2A63DC4761B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342415" y="2708302"/>
            <a:ext cx="914400" cy="914400"/>
          </a:xfrm>
          <a:prstGeom prst="rect">
            <a:avLst/>
          </a:prstGeom>
        </p:spPr>
      </p:pic>
      <p:pic>
        <p:nvPicPr>
          <p:cNvPr id="5" name="Graphic 4" descr="Police female with solid fill">
            <a:extLst>
              <a:ext uri="{FF2B5EF4-FFF2-40B4-BE49-F238E27FC236}">
                <a16:creationId xmlns:a16="http://schemas.microsoft.com/office/drawing/2014/main" id="{256CB8E4-C436-977B-8B9E-0A9BAE67C7F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404716" y="3055242"/>
            <a:ext cx="914400" cy="9144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B1AC7FCF-8AD1-FED8-53EA-02771C95FB28}"/>
              </a:ext>
            </a:extLst>
          </p:cNvPr>
          <p:cNvSpPr>
            <a:spLocks noGrp="1"/>
          </p:cNvSpPr>
          <p:nvPr>
            <p:ph type="body" idx="1"/>
          </p:nvPr>
        </p:nvSpPr>
        <p:spPr>
          <a:xfrm>
            <a:off x="562887" y="1201497"/>
            <a:ext cx="6897785" cy="3280447"/>
          </a:xfrm>
        </p:spPr>
        <p:txBody>
          <a:bodyPr/>
          <a:lstStyle/>
          <a:p>
            <a:r>
              <a:rPr lang="en-US" sz="2000" dirty="0">
                <a:effectLst/>
                <a:ea typeface="Calibri" panose="020F0502020204030204" pitchFamily="34" charset="0"/>
              </a:rPr>
              <a:t>The data for this project was collected from the New York City Police Department's NYPD Arrest Data (Year to Date) dataset in NYC Open Data website.</a:t>
            </a:r>
          </a:p>
          <a:p>
            <a:pPr marL="152400" indent="0">
              <a:buNone/>
            </a:pPr>
            <a:endParaRPr lang="en-US" sz="2000" dirty="0">
              <a:effectLst/>
              <a:ea typeface="Calibri" panose="020F0502020204030204" pitchFamily="34" charset="0"/>
            </a:endParaRPr>
          </a:p>
          <a:p>
            <a:r>
              <a:rPr lang="en-US" sz="2000" dirty="0"/>
              <a:t>The main tool that is used for data analysis is </a:t>
            </a:r>
            <a:r>
              <a:rPr lang="en-US" sz="2000" b="1" dirty="0">
                <a:solidFill>
                  <a:srgbClr val="FFC000"/>
                </a:solidFill>
              </a:rPr>
              <a:t>Power BI</a:t>
            </a:r>
            <a:r>
              <a:rPr lang="en-US" sz="2000" dirty="0"/>
              <a:t>. The NYPD Arrest Data (Year to Date) dataset needed to be cleaned and processed before analysis could begin. </a:t>
            </a:r>
          </a:p>
          <a:p>
            <a:endParaRPr lang="en-US" sz="1800" dirty="0"/>
          </a:p>
        </p:txBody>
      </p:sp>
      <p:sp>
        <p:nvSpPr>
          <p:cNvPr id="7" name="Title 6">
            <a:extLst>
              <a:ext uri="{FF2B5EF4-FFF2-40B4-BE49-F238E27FC236}">
                <a16:creationId xmlns:a16="http://schemas.microsoft.com/office/drawing/2014/main" id="{CB8C3242-0241-8546-83F2-DAB83E02281E}"/>
              </a:ext>
            </a:extLst>
          </p:cNvPr>
          <p:cNvSpPr>
            <a:spLocks noGrp="1"/>
          </p:cNvSpPr>
          <p:nvPr>
            <p:ph type="ctrTitle"/>
          </p:nvPr>
        </p:nvSpPr>
        <p:spPr/>
        <p:txBody>
          <a:bodyPr/>
          <a:lstStyle/>
          <a:p>
            <a:r>
              <a:rPr lang="en-US" dirty="0"/>
              <a:t>DATA SOURCES</a:t>
            </a:r>
          </a:p>
        </p:txBody>
      </p:sp>
      <p:pic>
        <p:nvPicPr>
          <p:cNvPr id="9" name="Picture 8">
            <a:extLst>
              <a:ext uri="{FF2B5EF4-FFF2-40B4-BE49-F238E27FC236}">
                <a16:creationId xmlns:a16="http://schemas.microsoft.com/office/drawing/2014/main" id="{A013C894-8091-248A-447B-D35EE5034BCA}"/>
              </a:ext>
            </a:extLst>
          </p:cNvPr>
          <p:cNvPicPr>
            <a:picLocks noChangeAspect="1"/>
          </p:cNvPicPr>
          <p:nvPr/>
        </p:nvPicPr>
        <p:blipFill>
          <a:blip r:embed="rId2"/>
          <a:stretch>
            <a:fillRect/>
          </a:stretch>
        </p:blipFill>
        <p:spPr>
          <a:xfrm>
            <a:off x="6632917" y="4136954"/>
            <a:ext cx="2102374" cy="821240"/>
          </a:xfrm>
          <a:prstGeom prst="rect">
            <a:avLst/>
          </a:prstGeom>
        </p:spPr>
      </p:pic>
    </p:spTree>
    <p:extLst>
      <p:ext uri="{BB962C8B-B14F-4D97-AF65-F5344CB8AC3E}">
        <p14:creationId xmlns:p14="http://schemas.microsoft.com/office/powerpoint/2010/main" val="3698341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78"/>
        <p:cNvGrpSpPr/>
        <p:nvPr/>
      </p:nvGrpSpPr>
      <p:grpSpPr>
        <a:xfrm>
          <a:off x="0" y="0"/>
          <a:ext cx="0" cy="0"/>
          <a:chOff x="0" y="0"/>
          <a:chExt cx="0" cy="0"/>
        </a:xfrm>
      </p:grpSpPr>
      <p:pic>
        <p:nvPicPr>
          <p:cNvPr id="3" name="Picture 2">
            <a:hlinkClick r:id="rId3"/>
            <a:extLst>
              <a:ext uri="{FF2B5EF4-FFF2-40B4-BE49-F238E27FC236}">
                <a16:creationId xmlns:a16="http://schemas.microsoft.com/office/drawing/2014/main" id="{4579BA58-8779-78B3-281B-886526EBAAD3}"/>
              </a:ext>
            </a:extLst>
          </p:cNvPr>
          <p:cNvPicPr>
            <a:picLocks noChangeAspect="1"/>
          </p:cNvPicPr>
          <p:nvPr/>
        </p:nvPicPr>
        <p:blipFill>
          <a:blip r:embed="rId4"/>
          <a:stretch>
            <a:fillRect/>
          </a:stretch>
        </p:blipFill>
        <p:spPr>
          <a:xfrm>
            <a:off x="571499" y="259646"/>
            <a:ext cx="8001001" cy="4485662"/>
          </a:xfrm>
          <a:prstGeom prst="rect">
            <a:avLst/>
          </a:prstGeom>
        </p:spPr>
      </p:pic>
      <p:sp>
        <p:nvSpPr>
          <p:cNvPr id="6" name="TextBox 5">
            <a:extLst>
              <a:ext uri="{FF2B5EF4-FFF2-40B4-BE49-F238E27FC236}">
                <a16:creationId xmlns:a16="http://schemas.microsoft.com/office/drawing/2014/main" id="{B1DA3CDF-B1A4-21FF-1670-DC47D8508E21}"/>
              </a:ext>
            </a:extLst>
          </p:cNvPr>
          <p:cNvSpPr txBox="1"/>
          <p:nvPr/>
        </p:nvSpPr>
        <p:spPr>
          <a:xfrm>
            <a:off x="2022763" y="4814581"/>
            <a:ext cx="4475019" cy="307777"/>
          </a:xfrm>
          <a:prstGeom prst="rect">
            <a:avLst/>
          </a:prstGeom>
          <a:noFill/>
        </p:spPr>
        <p:txBody>
          <a:bodyPr wrap="square" rtlCol="0">
            <a:spAutoFit/>
          </a:bodyPr>
          <a:lstStyle/>
          <a:p>
            <a:r>
              <a:rPr lang="en-US" dirty="0">
                <a:solidFill>
                  <a:schemeClr val="bg1"/>
                </a:solidFill>
                <a:latin typeface="Maven Pro"/>
              </a:rPr>
              <a:t>CTRL + Click on the picture to view the Power BI Dashboard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8AEBBC2-A28A-5C19-813D-F0CC046E530A}"/>
              </a:ext>
            </a:extLst>
          </p:cNvPr>
          <p:cNvSpPr>
            <a:spLocks noGrp="1"/>
          </p:cNvSpPr>
          <p:nvPr>
            <p:ph type="body" idx="1"/>
          </p:nvPr>
        </p:nvSpPr>
        <p:spPr>
          <a:xfrm>
            <a:off x="344049" y="938757"/>
            <a:ext cx="8303502" cy="3793068"/>
          </a:xfrm>
        </p:spPr>
        <p:txBody>
          <a:bodyPr/>
          <a:lstStyle/>
          <a:p>
            <a:pPr algn="just"/>
            <a:r>
              <a:rPr lang="en-US" sz="2000" b="1" dirty="0">
                <a:solidFill>
                  <a:srgbClr val="FFC000"/>
                </a:solidFill>
              </a:rPr>
              <a:t>Brooklyn</a:t>
            </a:r>
            <a:r>
              <a:rPr lang="en-US" sz="2000" dirty="0"/>
              <a:t> has the largest number of arrests among New York City's five boroughs during the first three quarters of 2022, with a total of </a:t>
            </a:r>
            <a:r>
              <a:rPr lang="en-US" sz="2000" b="1" dirty="0">
                <a:solidFill>
                  <a:srgbClr val="FFC000"/>
                </a:solidFill>
              </a:rPr>
              <a:t>38,064 arrests</a:t>
            </a:r>
            <a:r>
              <a:rPr lang="en-US" sz="2000" dirty="0"/>
              <a:t>. </a:t>
            </a:r>
          </a:p>
          <a:p>
            <a:pPr algn="just"/>
            <a:r>
              <a:rPr lang="en-US" sz="2000" dirty="0"/>
              <a:t>Manhattan had the second largest number of arrests, with 34,580, Bronx (32,307), Queens (29,038), and Staten Island (6,247). </a:t>
            </a:r>
          </a:p>
          <a:p>
            <a:pPr algn="just"/>
            <a:r>
              <a:rPr lang="en-US" sz="2000" dirty="0"/>
              <a:t>There could be a variety of reasons why some boroughs had higher arrest rates than others. It might be brought on by factors like population density, socio-economic status, the presence of various businesses or industries, or the performance of local law enforcement.</a:t>
            </a:r>
          </a:p>
        </p:txBody>
      </p:sp>
      <p:sp>
        <p:nvSpPr>
          <p:cNvPr id="3" name="Title 2">
            <a:extLst>
              <a:ext uri="{FF2B5EF4-FFF2-40B4-BE49-F238E27FC236}">
                <a16:creationId xmlns:a16="http://schemas.microsoft.com/office/drawing/2014/main" id="{1909FA0F-F07B-6117-7AFA-2106D4DB142E}"/>
              </a:ext>
            </a:extLst>
          </p:cNvPr>
          <p:cNvSpPr>
            <a:spLocks noGrp="1"/>
          </p:cNvSpPr>
          <p:nvPr>
            <p:ph type="ctrTitle"/>
          </p:nvPr>
        </p:nvSpPr>
        <p:spPr/>
        <p:txBody>
          <a:bodyPr/>
          <a:lstStyle/>
          <a:p>
            <a:r>
              <a:rPr lang="en-US" dirty="0"/>
              <a:t>INSIGHTS</a:t>
            </a:r>
          </a:p>
        </p:txBody>
      </p:sp>
    </p:spTree>
    <p:extLst>
      <p:ext uri="{BB962C8B-B14F-4D97-AF65-F5344CB8AC3E}">
        <p14:creationId xmlns:p14="http://schemas.microsoft.com/office/powerpoint/2010/main" val="913780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8AEBBC2-A28A-5C19-813D-F0CC046E530A}"/>
              </a:ext>
            </a:extLst>
          </p:cNvPr>
          <p:cNvSpPr>
            <a:spLocks noGrp="1"/>
          </p:cNvSpPr>
          <p:nvPr>
            <p:ph type="body" idx="1"/>
          </p:nvPr>
        </p:nvSpPr>
        <p:spPr>
          <a:xfrm>
            <a:off x="191649" y="1049097"/>
            <a:ext cx="8303502" cy="3148830"/>
          </a:xfrm>
        </p:spPr>
        <p:txBody>
          <a:bodyPr/>
          <a:lstStyle/>
          <a:p>
            <a:pPr algn="just"/>
            <a:r>
              <a:rPr lang="en-US" sz="2000" b="1" dirty="0">
                <a:solidFill>
                  <a:srgbClr val="FFC000"/>
                </a:solidFill>
              </a:rPr>
              <a:t>Misdemeanors</a:t>
            </a:r>
            <a:r>
              <a:rPr lang="en-US" sz="2000" dirty="0"/>
              <a:t> appear to have accounted for the majority of the </a:t>
            </a:r>
            <a:r>
              <a:rPr lang="en-US" sz="2000" b="1" dirty="0">
                <a:solidFill>
                  <a:srgbClr val="FFC000"/>
                </a:solidFill>
              </a:rPr>
              <a:t>74,915 </a:t>
            </a:r>
            <a:r>
              <a:rPr lang="en-US" sz="2000" dirty="0"/>
              <a:t>arrests made in New York City during the first three quarters of 2022.  Although misdemeanors generally are less serious than felonies, they can still result in serious penalties including fines and jail time. </a:t>
            </a:r>
          </a:p>
          <a:p>
            <a:pPr algn="just"/>
            <a:r>
              <a:rPr lang="en-US" sz="2000" dirty="0"/>
              <a:t>With 63,227 arrests, felonies had the second largest number of arrests. Felonies are more serious offenses that can result in longer jail sentences and harsher punishments. </a:t>
            </a:r>
          </a:p>
        </p:txBody>
      </p:sp>
      <p:sp>
        <p:nvSpPr>
          <p:cNvPr id="3" name="Title 2">
            <a:extLst>
              <a:ext uri="{FF2B5EF4-FFF2-40B4-BE49-F238E27FC236}">
                <a16:creationId xmlns:a16="http://schemas.microsoft.com/office/drawing/2014/main" id="{1909FA0F-F07B-6117-7AFA-2106D4DB142E}"/>
              </a:ext>
            </a:extLst>
          </p:cNvPr>
          <p:cNvSpPr>
            <a:spLocks noGrp="1"/>
          </p:cNvSpPr>
          <p:nvPr>
            <p:ph type="ctrTitle"/>
          </p:nvPr>
        </p:nvSpPr>
        <p:spPr/>
        <p:txBody>
          <a:bodyPr/>
          <a:lstStyle/>
          <a:p>
            <a:r>
              <a:rPr lang="en-US" dirty="0"/>
              <a:t>INSIGHTS</a:t>
            </a:r>
          </a:p>
        </p:txBody>
      </p:sp>
    </p:spTree>
    <p:extLst>
      <p:ext uri="{BB962C8B-B14F-4D97-AF65-F5344CB8AC3E}">
        <p14:creationId xmlns:p14="http://schemas.microsoft.com/office/powerpoint/2010/main" val="40400879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8AEBBC2-A28A-5C19-813D-F0CC046E530A}"/>
              </a:ext>
            </a:extLst>
          </p:cNvPr>
          <p:cNvSpPr>
            <a:spLocks noGrp="1"/>
          </p:cNvSpPr>
          <p:nvPr>
            <p:ph type="body" idx="1"/>
          </p:nvPr>
        </p:nvSpPr>
        <p:spPr>
          <a:xfrm>
            <a:off x="420249" y="1049097"/>
            <a:ext cx="8303502" cy="3148830"/>
          </a:xfrm>
        </p:spPr>
        <p:txBody>
          <a:bodyPr/>
          <a:lstStyle/>
          <a:p>
            <a:pPr algn="just"/>
            <a:r>
              <a:rPr lang="en-US" sz="2000" b="1" dirty="0">
                <a:solidFill>
                  <a:srgbClr val="FFC000"/>
                </a:solidFill>
              </a:rPr>
              <a:t>Black</a:t>
            </a:r>
            <a:r>
              <a:rPr lang="en-US" sz="2000" dirty="0"/>
              <a:t> people accounted for the race in New York City with the highest number of arrests during the first three quarters of 2022, with a total of  </a:t>
            </a:r>
            <a:r>
              <a:rPr lang="en-US" sz="2000" b="1" dirty="0">
                <a:solidFill>
                  <a:srgbClr val="FFC000"/>
                </a:solidFill>
              </a:rPr>
              <a:t>69,531</a:t>
            </a:r>
            <a:r>
              <a:rPr lang="en-US" sz="2000" dirty="0"/>
              <a:t>. Also, </a:t>
            </a:r>
            <a:r>
              <a:rPr lang="en-US" sz="2000" b="1" dirty="0">
                <a:solidFill>
                  <a:srgbClr val="FFC000"/>
                </a:solidFill>
              </a:rPr>
              <a:t>82.5%</a:t>
            </a:r>
            <a:r>
              <a:rPr lang="en-US" sz="2000" b="1" dirty="0"/>
              <a:t> </a:t>
            </a:r>
            <a:r>
              <a:rPr lang="en-US" sz="2000" dirty="0"/>
              <a:t>of perps arrested are </a:t>
            </a:r>
            <a:r>
              <a:rPr lang="en-US" sz="2000" b="1" dirty="0">
                <a:solidFill>
                  <a:srgbClr val="FFC000"/>
                </a:solidFill>
              </a:rPr>
              <a:t>male</a:t>
            </a:r>
            <a:r>
              <a:rPr lang="en-US" sz="2000" dirty="0"/>
              <a:t>. With </a:t>
            </a:r>
            <a:r>
              <a:rPr lang="en-US" sz="2000" b="1" dirty="0">
                <a:solidFill>
                  <a:srgbClr val="FFC000"/>
                </a:solidFill>
              </a:rPr>
              <a:t>80,873</a:t>
            </a:r>
            <a:r>
              <a:rPr lang="en-US" sz="2000" dirty="0"/>
              <a:t> arrests, the age group of </a:t>
            </a:r>
            <a:r>
              <a:rPr lang="en-US" sz="2000" b="1" dirty="0">
                <a:solidFill>
                  <a:srgbClr val="FFC000"/>
                </a:solidFill>
              </a:rPr>
              <a:t>25 to 44</a:t>
            </a:r>
            <a:r>
              <a:rPr lang="en-US" sz="2000" dirty="0"/>
              <a:t> had the most arrests. The two most common offenses were assault and petit larceny/petty theft.</a:t>
            </a:r>
          </a:p>
        </p:txBody>
      </p:sp>
      <p:sp>
        <p:nvSpPr>
          <p:cNvPr id="3" name="Title 2">
            <a:extLst>
              <a:ext uri="{FF2B5EF4-FFF2-40B4-BE49-F238E27FC236}">
                <a16:creationId xmlns:a16="http://schemas.microsoft.com/office/drawing/2014/main" id="{1909FA0F-F07B-6117-7AFA-2106D4DB142E}"/>
              </a:ext>
            </a:extLst>
          </p:cNvPr>
          <p:cNvSpPr>
            <a:spLocks noGrp="1"/>
          </p:cNvSpPr>
          <p:nvPr>
            <p:ph type="ctrTitle"/>
          </p:nvPr>
        </p:nvSpPr>
        <p:spPr/>
        <p:txBody>
          <a:bodyPr/>
          <a:lstStyle/>
          <a:p>
            <a:r>
              <a:rPr lang="en-US" dirty="0"/>
              <a:t>INSIGHTS</a:t>
            </a:r>
          </a:p>
        </p:txBody>
      </p:sp>
    </p:spTree>
    <p:extLst>
      <p:ext uri="{BB962C8B-B14F-4D97-AF65-F5344CB8AC3E}">
        <p14:creationId xmlns:p14="http://schemas.microsoft.com/office/powerpoint/2010/main" val="3748495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8AEBBC2-A28A-5C19-813D-F0CC046E530A}"/>
              </a:ext>
            </a:extLst>
          </p:cNvPr>
          <p:cNvSpPr>
            <a:spLocks noGrp="1"/>
          </p:cNvSpPr>
          <p:nvPr>
            <p:ph type="body" idx="1"/>
          </p:nvPr>
        </p:nvSpPr>
        <p:spPr>
          <a:xfrm>
            <a:off x="420249" y="1049097"/>
            <a:ext cx="8303502" cy="3682728"/>
          </a:xfrm>
        </p:spPr>
        <p:txBody>
          <a:bodyPr/>
          <a:lstStyle/>
          <a:p>
            <a:pPr algn="just"/>
            <a:r>
              <a:rPr lang="en-US" sz="2000" dirty="0">
                <a:solidFill>
                  <a:schemeClr val="bg1"/>
                </a:solidFill>
              </a:rPr>
              <a:t>It would be helpful for police departments and city officials to think about implementing strategies into action that address any potential causes of high arrest rates for specific offenses, such as </a:t>
            </a:r>
            <a:r>
              <a:rPr lang="en-US" sz="2000" b="1" dirty="0">
                <a:solidFill>
                  <a:srgbClr val="FFC000"/>
                </a:solidFill>
              </a:rPr>
              <a:t>addressing underlying social and economic factors</a:t>
            </a:r>
            <a:r>
              <a:rPr lang="en-US" sz="2000" dirty="0">
                <a:solidFill>
                  <a:srgbClr val="FFC000"/>
                </a:solidFill>
              </a:rPr>
              <a:t> </a:t>
            </a:r>
            <a:r>
              <a:rPr lang="en-US" sz="2000" dirty="0">
                <a:solidFill>
                  <a:schemeClr val="bg1"/>
                </a:solidFill>
              </a:rPr>
              <a:t>that may contribute to crime, </a:t>
            </a:r>
            <a:r>
              <a:rPr lang="en-US" sz="2000" b="1" dirty="0">
                <a:solidFill>
                  <a:srgbClr val="FFC000"/>
                </a:solidFill>
              </a:rPr>
              <a:t>enhancing the efficiency of law enforcement efforts</a:t>
            </a:r>
            <a:r>
              <a:rPr lang="en-US" sz="2000" dirty="0">
                <a:solidFill>
                  <a:schemeClr val="bg1"/>
                </a:solidFill>
              </a:rPr>
              <a:t>, and allocating more funds for </a:t>
            </a:r>
            <a:r>
              <a:rPr lang="en-US" sz="2000" b="1" dirty="0">
                <a:solidFill>
                  <a:srgbClr val="FFC000"/>
                </a:solidFill>
              </a:rPr>
              <a:t>crime prevention and intervention </a:t>
            </a:r>
            <a:r>
              <a:rPr lang="en-US" sz="2000" dirty="0">
                <a:solidFill>
                  <a:schemeClr val="bg1"/>
                </a:solidFill>
              </a:rPr>
              <a:t>programs. </a:t>
            </a:r>
          </a:p>
          <a:p>
            <a:pPr algn="just"/>
            <a:r>
              <a:rPr lang="en-US" sz="2000" dirty="0">
                <a:solidFill>
                  <a:schemeClr val="bg1"/>
                </a:solidFill>
              </a:rPr>
              <a:t>Additionally, it would be crucial to keep an eye on arrest statistics and other crime data to spot any changes or patterns over time and assess the success of any applied strategies.</a:t>
            </a:r>
          </a:p>
        </p:txBody>
      </p:sp>
      <p:sp>
        <p:nvSpPr>
          <p:cNvPr id="3" name="Title 2">
            <a:extLst>
              <a:ext uri="{FF2B5EF4-FFF2-40B4-BE49-F238E27FC236}">
                <a16:creationId xmlns:a16="http://schemas.microsoft.com/office/drawing/2014/main" id="{1909FA0F-F07B-6117-7AFA-2106D4DB142E}"/>
              </a:ext>
            </a:extLst>
          </p:cNvPr>
          <p:cNvSpPr>
            <a:spLocks noGrp="1"/>
          </p:cNvSpPr>
          <p:nvPr>
            <p:ph type="ctrTitle"/>
          </p:nvPr>
        </p:nvSpPr>
        <p:spPr/>
        <p:txBody>
          <a:bodyPr/>
          <a:lstStyle/>
          <a:p>
            <a:r>
              <a:rPr lang="en-US" dirty="0"/>
              <a:t>RECOMMENDATION</a:t>
            </a:r>
          </a:p>
        </p:txBody>
      </p:sp>
    </p:spTree>
    <p:extLst>
      <p:ext uri="{BB962C8B-B14F-4D97-AF65-F5344CB8AC3E}">
        <p14:creationId xmlns:p14="http://schemas.microsoft.com/office/powerpoint/2010/main" val="3352050316"/>
      </p:ext>
    </p:extLst>
  </p:cSld>
  <p:clrMapOvr>
    <a:masterClrMapping/>
  </p:clrMapOvr>
</p:sld>
</file>

<file path=ppt/theme/theme1.xml><?xml version="1.0" encoding="utf-8"?>
<a:theme xmlns:a="http://schemas.openxmlformats.org/drawingml/2006/main" name="Data Science Consulting by Slidesgo">
  <a:themeElements>
    <a:clrScheme name="Simple Light">
      <a:dk1>
        <a:srgbClr val="1A5E8F"/>
      </a:dk1>
      <a:lt1>
        <a:srgbClr val="FFFFFF"/>
      </a:lt1>
      <a:dk2>
        <a:srgbClr val="002845"/>
      </a:dk2>
      <a:lt2>
        <a:srgbClr val="FFD6E1"/>
      </a:lt2>
      <a:accent1>
        <a:srgbClr val="E898AC"/>
      </a:accent1>
      <a:accent2>
        <a:srgbClr val="00CFCC"/>
      </a:accent2>
      <a:accent3>
        <a:srgbClr val="FF9973"/>
      </a:accent3>
      <a:accent4>
        <a:srgbClr val="F64975"/>
      </a:accent4>
      <a:accent5>
        <a:srgbClr val="5EFFFD"/>
      </a:accent5>
      <a:accent6>
        <a:srgbClr val="FC723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287</TotalTime>
  <Words>798</Words>
  <Application>Microsoft Office PowerPoint</Application>
  <PresentationFormat>On-screen Show (16:9)</PresentationFormat>
  <Paragraphs>37</Paragraphs>
  <Slides>11</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-apple-system</vt:lpstr>
      <vt:lpstr>Arial</vt:lpstr>
      <vt:lpstr>Fira Sans Condensed Medium</vt:lpstr>
      <vt:lpstr>Maven Pro</vt:lpstr>
      <vt:lpstr>Share Tech</vt:lpstr>
      <vt:lpstr>Data Science Consulting by Slidesgo</vt:lpstr>
      <vt:lpstr>NYPD ARREST Year to Date (2022)</vt:lpstr>
      <vt:lpstr>ABOUT ME</vt:lpstr>
      <vt:lpstr>INTRODUCTION</vt:lpstr>
      <vt:lpstr>DATA SOURCES</vt:lpstr>
      <vt:lpstr>PowerPoint Presentation</vt:lpstr>
      <vt:lpstr>INSIGHTS</vt:lpstr>
      <vt:lpstr>INSIGHTS</vt:lpstr>
      <vt:lpstr>INSIGHTS</vt:lpstr>
      <vt:lpstr>RECOMMENDATION</vt:lpstr>
      <vt:lpstr>DID YOU KNOW?</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NYPD ARREST DATA ANALYSIS</dc:title>
  <cp:lastModifiedBy>Neil Angelo Martinez</cp:lastModifiedBy>
  <cp:revision>4</cp:revision>
  <dcterms:modified xsi:type="dcterms:W3CDTF">2022-12-30T06:32:34Z</dcterms:modified>
</cp:coreProperties>
</file>